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5"/>
  </p:notesMasterIdLst>
  <p:sldIdLst>
    <p:sldId id="258" r:id="rId2"/>
    <p:sldId id="348" r:id="rId3"/>
    <p:sldId id="349" r:id="rId4"/>
    <p:sldId id="259" r:id="rId5"/>
    <p:sldId id="340" r:id="rId6"/>
    <p:sldId id="256" r:id="rId7"/>
    <p:sldId id="257" r:id="rId8"/>
    <p:sldId id="341" r:id="rId9"/>
    <p:sldId id="337" r:id="rId10"/>
    <p:sldId id="260" r:id="rId11"/>
    <p:sldId id="302" r:id="rId12"/>
    <p:sldId id="261" r:id="rId13"/>
    <p:sldId id="303" r:id="rId14"/>
    <p:sldId id="304" r:id="rId15"/>
    <p:sldId id="305" r:id="rId16"/>
    <p:sldId id="262" r:id="rId17"/>
    <p:sldId id="263" r:id="rId18"/>
    <p:sldId id="264" r:id="rId19"/>
    <p:sldId id="265" r:id="rId20"/>
    <p:sldId id="266" r:id="rId21"/>
    <p:sldId id="267" r:id="rId22"/>
    <p:sldId id="306" r:id="rId23"/>
    <p:sldId id="268" r:id="rId24"/>
    <p:sldId id="269" r:id="rId25"/>
    <p:sldId id="270" r:id="rId26"/>
    <p:sldId id="271" r:id="rId27"/>
    <p:sldId id="274" r:id="rId28"/>
    <p:sldId id="275" r:id="rId29"/>
    <p:sldId id="276" r:id="rId30"/>
    <p:sldId id="279" r:id="rId31"/>
    <p:sldId id="323" r:id="rId32"/>
    <p:sldId id="324" r:id="rId33"/>
    <p:sldId id="280" r:id="rId34"/>
    <p:sldId id="325" r:id="rId35"/>
    <p:sldId id="326" r:id="rId36"/>
    <p:sldId id="273" r:id="rId37"/>
    <p:sldId id="307" r:id="rId38"/>
    <p:sldId id="282" r:id="rId39"/>
    <p:sldId id="327" r:id="rId40"/>
    <p:sldId id="288" r:id="rId41"/>
    <p:sldId id="322" r:id="rId42"/>
    <p:sldId id="289" r:id="rId43"/>
    <p:sldId id="351" r:id="rId44"/>
    <p:sldId id="284" r:id="rId45"/>
    <p:sldId id="328" r:id="rId46"/>
    <p:sldId id="285" r:id="rId47"/>
    <p:sldId id="286" r:id="rId48"/>
    <p:sldId id="287" r:id="rId49"/>
    <p:sldId id="290" r:id="rId50"/>
    <p:sldId id="308" r:id="rId51"/>
    <p:sldId id="291" r:id="rId52"/>
    <p:sldId id="292" r:id="rId53"/>
    <p:sldId id="293" r:id="rId54"/>
    <p:sldId id="294" r:id="rId55"/>
    <p:sldId id="295" r:id="rId56"/>
    <p:sldId id="296" r:id="rId57"/>
    <p:sldId id="297" r:id="rId58"/>
    <p:sldId id="298" r:id="rId59"/>
    <p:sldId id="320" r:id="rId60"/>
    <p:sldId id="329" r:id="rId61"/>
    <p:sldId id="342" r:id="rId62"/>
    <p:sldId id="343" r:id="rId63"/>
    <p:sldId id="344" r:id="rId64"/>
    <p:sldId id="345" r:id="rId65"/>
    <p:sldId id="346" r:id="rId66"/>
    <p:sldId id="347" r:id="rId67"/>
    <p:sldId id="330" r:id="rId68"/>
    <p:sldId id="331" r:id="rId69"/>
    <p:sldId id="332" r:id="rId70"/>
    <p:sldId id="333" r:id="rId71"/>
    <p:sldId id="334" r:id="rId72"/>
    <p:sldId id="335" r:id="rId73"/>
    <p:sldId id="336" r:id="rId74"/>
    <p:sldId id="309" r:id="rId75"/>
    <p:sldId id="311" r:id="rId76"/>
    <p:sldId id="312" r:id="rId77"/>
    <p:sldId id="313" r:id="rId78"/>
    <p:sldId id="317" r:id="rId79"/>
    <p:sldId id="314" r:id="rId80"/>
    <p:sldId id="315" r:id="rId81"/>
    <p:sldId id="316" r:id="rId82"/>
    <p:sldId id="318" r:id="rId83"/>
    <p:sldId id="319" r:id="rId84"/>
    <p:sldId id="321" r:id="rId85"/>
    <p:sldId id="310" r:id="rId86"/>
    <p:sldId id="299" r:id="rId87"/>
    <p:sldId id="338" r:id="rId88"/>
    <p:sldId id="339" r:id="rId89"/>
    <p:sldId id="301" r:id="rId90"/>
    <p:sldId id="350" r:id="rId91"/>
    <p:sldId id="283" r:id="rId92"/>
    <p:sldId id="277" r:id="rId93"/>
    <p:sldId id="278" r:id="rId94"/>
  </p:sldIdLst>
  <p:sldSz cx="13004800" cy="9753600"/>
  <p:notesSz cx="6858000" cy="9144000"/>
  <p:defaultTextStyle>
    <a:lvl1pPr algn="ctr" defTabSz="584200">
      <a:defRPr sz="4200">
        <a:latin typeface="+mn-lt"/>
        <a:ea typeface="+mn-ea"/>
        <a:cs typeface="+mn-cs"/>
        <a:sym typeface="Gill Sans"/>
      </a:defRPr>
    </a:lvl1pPr>
    <a:lvl2pPr indent="342900" algn="ctr" defTabSz="584200">
      <a:defRPr sz="4200">
        <a:latin typeface="+mn-lt"/>
        <a:ea typeface="+mn-ea"/>
        <a:cs typeface="+mn-cs"/>
        <a:sym typeface="Gill Sans"/>
      </a:defRPr>
    </a:lvl2pPr>
    <a:lvl3pPr indent="685800" algn="ctr" defTabSz="584200">
      <a:defRPr sz="4200">
        <a:latin typeface="+mn-lt"/>
        <a:ea typeface="+mn-ea"/>
        <a:cs typeface="+mn-cs"/>
        <a:sym typeface="Gill Sans"/>
      </a:defRPr>
    </a:lvl3pPr>
    <a:lvl4pPr indent="1028700" algn="ctr" defTabSz="584200">
      <a:defRPr sz="4200">
        <a:latin typeface="+mn-lt"/>
        <a:ea typeface="+mn-ea"/>
        <a:cs typeface="+mn-cs"/>
        <a:sym typeface="Gill Sans"/>
      </a:defRPr>
    </a:lvl4pPr>
    <a:lvl5pPr indent="1371600" algn="ctr" defTabSz="584200">
      <a:defRPr sz="4200">
        <a:latin typeface="+mn-lt"/>
        <a:ea typeface="+mn-ea"/>
        <a:cs typeface="+mn-cs"/>
        <a:sym typeface="Gill Sans"/>
      </a:defRPr>
    </a:lvl5pPr>
    <a:lvl6pPr indent="1714500" algn="ctr" defTabSz="584200">
      <a:defRPr sz="4200">
        <a:latin typeface="+mn-lt"/>
        <a:ea typeface="+mn-ea"/>
        <a:cs typeface="+mn-cs"/>
        <a:sym typeface="Gill Sans"/>
      </a:defRPr>
    </a:lvl6pPr>
    <a:lvl7pPr indent="2057400" algn="ctr" defTabSz="584200">
      <a:defRPr sz="4200">
        <a:latin typeface="+mn-lt"/>
        <a:ea typeface="+mn-ea"/>
        <a:cs typeface="+mn-cs"/>
        <a:sym typeface="Gill Sans"/>
      </a:defRPr>
    </a:lvl7pPr>
    <a:lvl8pPr indent="2400300" algn="ctr" defTabSz="584200">
      <a:defRPr sz="4200">
        <a:latin typeface="+mn-lt"/>
        <a:ea typeface="+mn-ea"/>
        <a:cs typeface="+mn-cs"/>
        <a:sym typeface="Gill Sans"/>
      </a:defRPr>
    </a:lvl8pPr>
    <a:lvl9pPr indent="2743200" algn="ctr" defTabSz="584200">
      <a:defRPr sz="4200">
        <a:latin typeface="+mn-lt"/>
        <a:ea typeface="+mn-ea"/>
        <a:cs typeface="+mn-cs"/>
        <a:sym typeface="Gill San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175" autoAdjust="0"/>
  </p:normalViewPr>
  <p:slideViewPr>
    <p:cSldViewPr snapToGrid="0" snapToObjects="1">
      <p:cViewPr varScale="1">
        <p:scale>
          <a:sx n="75" d="100"/>
          <a:sy n="75" d="100"/>
        </p:scale>
        <p:origin x="-2504" y="-96"/>
      </p:cViewPr>
      <p:guideLst>
        <p:guide orient="horz" pos="3072"/>
        <p:guide pos="40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notesMaster" Target="notesMasters/notesMaster1.xml"/><Relationship Id="rId96" Type="http://schemas.openxmlformats.org/officeDocument/2006/relationships/printerSettings" Target="printerSettings/printerSettings1.bin"/><Relationship Id="rId97" Type="http://schemas.openxmlformats.org/officeDocument/2006/relationships/presProps" Target="presProps.xml"/><Relationship Id="rId98" Type="http://schemas.openxmlformats.org/officeDocument/2006/relationships/viewProps" Target="viewProps.xml"/><Relationship Id="rId9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tableStyles" Target="tableStyle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8.png>
</file>

<file path=ppt/media/image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142185796"/>
      </p:ext>
    </p:extLst>
  </p:cSld>
  <p:clrMap bg1="lt1" tx1="dk1" bg2="lt2" tx2="dk2" accent1="accent1" accent2="accent2" accent3="accent3" accent4="accent4" accent5="accent5" accent6="accent6" hlink="hlink" folHlink="folHlink"/>
  <p:notesStyle>
    <a:lvl1pPr defTabSz="584200">
      <a:defRPr sz="2200">
        <a:latin typeface="Lucida Grande"/>
        <a:ea typeface="Lucida Grande"/>
        <a:cs typeface="Lucida Grande"/>
        <a:sym typeface="Lucida Grande"/>
      </a:defRPr>
    </a:lvl1pPr>
    <a:lvl2pPr indent="228600" defTabSz="584200">
      <a:defRPr sz="2200">
        <a:latin typeface="Lucida Grande"/>
        <a:ea typeface="Lucida Grande"/>
        <a:cs typeface="Lucida Grande"/>
        <a:sym typeface="Lucida Grande"/>
      </a:defRPr>
    </a:lvl2pPr>
    <a:lvl3pPr indent="457200" defTabSz="584200">
      <a:defRPr sz="2200">
        <a:latin typeface="Lucida Grande"/>
        <a:ea typeface="Lucida Grande"/>
        <a:cs typeface="Lucida Grande"/>
        <a:sym typeface="Lucida Grande"/>
      </a:defRPr>
    </a:lvl3pPr>
    <a:lvl4pPr indent="685800" defTabSz="584200">
      <a:defRPr sz="2200">
        <a:latin typeface="Lucida Grande"/>
        <a:ea typeface="Lucida Grande"/>
        <a:cs typeface="Lucida Grande"/>
        <a:sym typeface="Lucida Grande"/>
      </a:defRPr>
    </a:lvl4pPr>
    <a:lvl5pPr indent="914400" defTabSz="584200">
      <a:defRPr sz="2200">
        <a:latin typeface="Lucida Grande"/>
        <a:ea typeface="Lucida Grande"/>
        <a:cs typeface="Lucida Grande"/>
        <a:sym typeface="Lucida Grande"/>
      </a:defRPr>
    </a:lvl5pPr>
    <a:lvl6pPr indent="1143000" defTabSz="584200">
      <a:defRPr sz="2200">
        <a:latin typeface="Lucida Grande"/>
        <a:ea typeface="Lucida Grande"/>
        <a:cs typeface="Lucida Grande"/>
        <a:sym typeface="Lucida Grande"/>
      </a:defRPr>
    </a:lvl6pPr>
    <a:lvl7pPr indent="1371600" defTabSz="584200">
      <a:defRPr sz="2200">
        <a:latin typeface="Lucida Grande"/>
        <a:ea typeface="Lucida Grande"/>
        <a:cs typeface="Lucida Grande"/>
        <a:sym typeface="Lucida Grande"/>
      </a:defRPr>
    </a:lvl7pPr>
    <a:lvl8pPr indent="1600200" defTabSz="584200">
      <a:defRPr sz="2200">
        <a:latin typeface="Lucida Grande"/>
        <a:ea typeface="Lucida Grande"/>
        <a:cs typeface="Lucida Grande"/>
        <a:sym typeface="Lucida Grande"/>
      </a:defRPr>
    </a:lvl8pPr>
    <a:lvl9pPr indent="1828800" defTabSz="58420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3230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11240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027093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1418371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319102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8288955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4753016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38618695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818355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415011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146311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1134988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842002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openssl</a:t>
            </a:r>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enc</a:t>
            </a:r>
            <a:r>
              <a:rPr lang="en-US" sz="2200" dirty="0" smtClean="0">
                <a:latin typeface="Lucida Grande"/>
                <a:ea typeface="Lucida Grande"/>
                <a:cs typeface="Lucida Grande"/>
                <a:sym typeface="Lucida Grande"/>
              </a:rPr>
              <a:t> -a -aes-128-cbc -in /</a:t>
            </a:r>
            <a:r>
              <a:rPr lang="en-US" sz="2200" dirty="0" err="1" smtClean="0">
                <a:latin typeface="Lucida Grande"/>
                <a:ea typeface="Lucida Grande"/>
                <a:cs typeface="Lucida Grande"/>
                <a:sym typeface="Lucida Grande"/>
              </a:rPr>
              <a:t>tmp</a:t>
            </a:r>
            <a:r>
              <a:rPr lang="en-US" sz="2200" dirty="0" smtClean="0">
                <a:latin typeface="Lucida Grande"/>
                <a:ea typeface="Lucida Grande"/>
                <a:cs typeface="Lucida Grande"/>
                <a:sym typeface="Lucida Grande"/>
              </a:rPr>
              <a:t>/</a:t>
            </a:r>
            <a:r>
              <a:rPr lang="en-US" sz="2200" dirty="0" err="1" smtClean="0">
                <a:latin typeface="Lucida Grande"/>
                <a:ea typeface="Lucida Grande"/>
                <a:cs typeface="Lucida Grande"/>
                <a:sym typeface="Lucida Grande"/>
              </a:rPr>
              <a:t>demo.msg</a:t>
            </a:r>
            <a:r>
              <a:rPr lang="en-US" sz="2200" dirty="0" smtClean="0">
                <a:latin typeface="Lucida Grande"/>
                <a:ea typeface="Lucida Grande"/>
                <a:cs typeface="Lucida Grande"/>
                <a:sym typeface="Lucida Grande"/>
              </a:rPr>
              <a:t> -out /</a:t>
            </a:r>
            <a:r>
              <a:rPr lang="en-US" sz="2200" dirty="0" err="1" smtClean="0">
                <a:latin typeface="Lucida Grande"/>
                <a:ea typeface="Lucida Grande"/>
                <a:cs typeface="Lucida Grande"/>
                <a:sym typeface="Lucida Grande"/>
              </a:rPr>
              <a:t>tmp</a:t>
            </a:r>
            <a:r>
              <a:rPr lang="en-US" sz="2200" dirty="0" smtClean="0">
                <a:latin typeface="Lucida Grande"/>
                <a:ea typeface="Lucida Grande"/>
                <a:cs typeface="Lucida Grande"/>
                <a:sym typeface="Lucida Grande"/>
              </a:rPr>
              <a:t>/</a:t>
            </a:r>
            <a:r>
              <a:rPr lang="en-US" sz="2200" dirty="0" err="1" smtClean="0">
                <a:latin typeface="Lucida Grande"/>
                <a:ea typeface="Lucida Grande"/>
                <a:cs typeface="Lucida Grande"/>
                <a:sym typeface="Lucida Grande"/>
              </a:rPr>
              <a:t>demo.aes</a:t>
            </a:r>
            <a:r>
              <a:rPr lang="en-US" sz="2200" dirty="0" smtClean="0">
                <a:latin typeface="Lucida Grande"/>
                <a:ea typeface="Lucida Grande"/>
                <a:cs typeface="Lucida Grande"/>
                <a:sym typeface="Lucida Grande"/>
              </a:rPr>
              <a:t> -k "Super Key" -S 01EF –e</a:t>
            </a:r>
          </a:p>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openssl</a:t>
            </a:r>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enc</a:t>
            </a:r>
            <a:r>
              <a:rPr lang="en-US" sz="2200" dirty="0" smtClean="0">
                <a:latin typeface="Lucida Grande"/>
                <a:ea typeface="Lucida Grande"/>
                <a:cs typeface="Lucida Grande"/>
                <a:sym typeface="Lucida Grande"/>
              </a:rPr>
              <a:t> -a -aes-128-cbc -out /</a:t>
            </a:r>
            <a:r>
              <a:rPr lang="en-US" sz="2200" dirty="0" err="1" smtClean="0">
                <a:latin typeface="Lucida Grande"/>
                <a:ea typeface="Lucida Grande"/>
                <a:cs typeface="Lucida Grande"/>
                <a:sym typeface="Lucida Grande"/>
              </a:rPr>
              <a:t>tmp</a:t>
            </a:r>
            <a:r>
              <a:rPr lang="en-US" sz="2200" dirty="0" smtClean="0">
                <a:latin typeface="Lucida Grande"/>
                <a:ea typeface="Lucida Grande"/>
                <a:cs typeface="Lucida Grande"/>
                <a:sym typeface="Lucida Grande"/>
              </a:rPr>
              <a:t>/demo-</a:t>
            </a:r>
            <a:r>
              <a:rPr lang="en-US" sz="2200" dirty="0" err="1" smtClean="0">
                <a:latin typeface="Lucida Grande"/>
                <a:ea typeface="Lucida Grande"/>
                <a:cs typeface="Lucida Grande"/>
                <a:sym typeface="Lucida Grande"/>
              </a:rPr>
              <a:t>back.msg</a:t>
            </a:r>
            <a:r>
              <a:rPr lang="en-US" sz="2200" dirty="0" smtClean="0">
                <a:latin typeface="Lucida Grande"/>
                <a:ea typeface="Lucida Grande"/>
                <a:cs typeface="Lucida Grande"/>
                <a:sym typeface="Lucida Grande"/>
              </a:rPr>
              <a:t> -in /</a:t>
            </a:r>
            <a:r>
              <a:rPr lang="en-US" sz="2200" dirty="0" err="1" smtClean="0">
                <a:latin typeface="Lucida Grande"/>
                <a:ea typeface="Lucida Grande"/>
                <a:cs typeface="Lucida Grande"/>
                <a:sym typeface="Lucida Grande"/>
              </a:rPr>
              <a:t>tmp</a:t>
            </a:r>
            <a:r>
              <a:rPr lang="en-US" sz="2200" dirty="0" smtClean="0">
                <a:latin typeface="Lucida Grande"/>
                <a:ea typeface="Lucida Grande"/>
                <a:cs typeface="Lucida Grande"/>
                <a:sym typeface="Lucida Grande"/>
              </a:rPr>
              <a:t>/</a:t>
            </a:r>
            <a:r>
              <a:rPr lang="en-US" sz="2200" dirty="0" err="1" smtClean="0">
                <a:latin typeface="Lucida Grande"/>
                <a:ea typeface="Lucida Grande"/>
                <a:cs typeface="Lucida Grande"/>
                <a:sym typeface="Lucida Grande"/>
              </a:rPr>
              <a:t>demo.aes</a:t>
            </a:r>
            <a:r>
              <a:rPr lang="en-US" sz="2200" dirty="0" smtClean="0">
                <a:latin typeface="Lucida Grande"/>
                <a:ea typeface="Lucida Grande"/>
                <a:cs typeface="Lucida Grande"/>
                <a:sym typeface="Lucida Grande"/>
              </a:rPr>
              <a:t> -k "Super Key" -S 01EF –d</a:t>
            </a:r>
          </a:p>
          <a:p>
            <a:endParaRPr lang="en-US" sz="2200" dirty="0" smtClean="0">
              <a:latin typeface="Lucida Grande"/>
              <a:ea typeface="Lucida Grande"/>
              <a:cs typeface="Lucida Grande"/>
              <a:sym typeface="Lucida Grande"/>
            </a:endParaRPr>
          </a:p>
          <a:p>
            <a:r>
              <a:rPr lang="en-US" sz="2200" dirty="0" smtClean="0">
                <a:latin typeface="Lucida Grande"/>
                <a:ea typeface="Lucida Grande"/>
                <a:cs typeface="Lucida Grande"/>
                <a:sym typeface="Lucida Grande"/>
              </a:rPr>
              <a:t>GPG</a:t>
            </a:r>
            <a:r>
              <a:rPr lang="en-US" sz="2200" baseline="0" dirty="0" smtClean="0">
                <a:latin typeface="Lucida Grande"/>
                <a:ea typeface="Lucida Grande"/>
                <a:cs typeface="Lucida Grande"/>
                <a:sym typeface="Lucida Grande"/>
              </a:rPr>
              <a:t> key of 4096bits vs 128 bits AES encryption</a:t>
            </a:r>
          </a:p>
          <a:p>
            <a:endParaRPr lang="en-US" sz="2200" baseline="0" dirty="0" smtClean="0">
              <a:latin typeface="Lucida Grande"/>
              <a:ea typeface="Lucida Grande"/>
              <a:cs typeface="Lucida Grande"/>
              <a:sym typeface="Lucida Grande"/>
            </a:endParaRPr>
          </a:p>
          <a:p>
            <a:r>
              <a:rPr lang="en-US" sz="2200" baseline="0" dirty="0" smtClean="0">
                <a:latin typeface="Lucida Grande"/>
                <a:ea typeface="Lucida Grande"/>
                <a:cs typeface="Lucida Grande"/>
                <a:sym typeface="Lucida Grande"/>
              </a:rPr>
              <a:t>Demo file is the IP RFC ;)</a:t>
            </a:r>
          </a:p>
          <a:p>
            <a:endParaRPr lang="en-US" sz="2200" b="0" u="sng" baseline="0" dirty="0" smtClean="0">
              <a:latin typeface="Lucida Grande"/>
              <a:ea typeface="Lucida Grande"/>
              <a:cs typeface="Lucida Grande"/>
              <a:sym typeface="Lucida Grande"/>
            </a:endParaRPr>
          </a:p>
          <a:p>
            <a:r>
              <a:rPr lang="en-US" sz="2200" b="0" u="sng" baseline="0" dirty="0" smtClean="0">
                <a:latin typeface="Lucida Grande"/>
                <a:ea typeface="Lucida Grande"/>
                <a:cs typeface="Lucida Grande"/>
                <a:sym typeface="Lucida Grande"/>
              </a:rPr>
              <a:t>-- DEMO !! --</a:t>
            </a:r>
            <a:endParaRPr lang="en-US" b="0" u="sng" dirty="0"/>
          </a:p>
        </p:txBody>
      </p:sp>
    </p:spTree>
    <p:extLst>
      <p:ext uri="{BB962C8B-B14F-4D97-AF65-F5344CB8AC3E}">
        <p14:creationId xmlns:p14="http://schemas.microsoft.com/office/powerpoint/2010/main" val="25622022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20145690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20145690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52813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6099476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0687299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0787058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695547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379712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584200" eaLnBrk="1" fontAlgn="auto" latinLnBrk="0" hangingPunct="1">
              <a:lnSpc>
                <a:spcPct val="100000"/>
              </a:lnSpc>
              <a:spcBef>
                <a:spcPts val="0"/>
              </a:spcBef>
              <a:spcAft>
                <a:spcPts val="0"/>
              </a:spcAft>
              <a:buClrTx/>
              <a:buSzTx/>
              <a:buFontTx/>
              <a:buNone/>
              <a:tabLst/>
              <a:defRPr/>
            </a:pPr>
            <a:endParaRPr lang="en-US" sz="2200" b="1" i="0" u="sng" dirty="0" smtClean="0">
              <a:effectLst/>
              <a:latin typeface="Lucida Grande"/>
              <a:ea typeface="Lucida Grande"/>
              <a:cs typeface="Lucida Grande"/>
              <a:sym typeface="Lucida Grande"/>
            </a:endParaRPr>
          </a:p>
        </p:txBody>
      </p:sp>
    </p:spTree>
    <p:extLst>
      <p:ext uri="{BB962C8B-B14F-4D97-AF65-F5344CB8AC3E}">
        <p14:creationId xmlns:p14="http://schemas.microsoft.com/office/powerpoint/2010/main" val="1322527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0936669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3756824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err="1" smtClean="0"/>
          </a:p>
        </p:txBody>
      </p:sp>
    </p:spTree>
    <p:extLst>
      <p:ext uri="{BB962C8B-B14F-4D97-AF65-F5344CB8AC3E}">
        <p14:creationId xmlns:p14="http://schemas.microsoft.com/office/powerpoint/2010/main" val="11421786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b="1" u="sng" dirty="0"/>
          </a:p>
        </p:txBody>
      </p:sp>
    </p:spTree>
    <p:extLst>
      <p:ext uri="{BB962C8B-B14F-4D97-AF65-F5344CB8AC3E}">
        <p14:creationId xmlns:p14="http://schemas.microsoft.com/office/powerpoint/2010/main" val="28782759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584200" eaLnBrk="1" fontAlgn="auto" latinLnBrk="0" hangingPunct="1">
              <a:lnSpc>
                <a:spcPct val="100000"/>
              </a:lnSpc>
              <a:spcBef>
                <a:spcPts val="0"/>
              </a:spcBef>
              <a:spcAft>
                <a:spcPts val="0"/>
              </a:spcAft>
              <a:buClrTx/>
              <a:buSzTx/>
              <a:buFontTx/>
              <a:buNone/>
              <a:tabLst/>
              <a:defRPr/>
            </a:pPr>
            <a:r>
              <a:rPr lang="en-US" dirty="0" smtClean="0"/>
              <a:t>Mary, Queen of Scots (7/8 December 1542 – 8 February 1587), also known as Mary Stuart[3] or Mary I of Scotland, was queen regnant of Scotland from 14 December 1542 to 24 July 1567 and queen consort of France from 10 July 1559 to 5 December 1560.</a:t>
            </a:r>
          </a:p>
          <a:p>
            <a:pPr marL="0" marR="0" indent="0" defTabSz="584200" eaLnBrk="1" fontAlgn="auto" latinLnBrk="0" hangingPunct="1">
              <a:lnSpc>
                <a:spcPct val="100000"/>
              </a:lnSpc>
              <a:spcBef>
                <a:spcPts val="0"/>
              </a:spcBef>
              <a:spcAft>
                <a:spcPts val="0"/>
              </a:spcAft>
              <a:buClrTx/>
              <a:buSzTx/>
              <a:buFontTx/>
              <a:buNone/>
              <a:tabLst/>
              <a:defRPr/>
            </a:pPr>
            <a:endParaRPr lang="en-US" dirty="0" smtClean="0"/>
          </a:p>
          <a:p>
            <a:pPr marL="0" marR="0" indent="0" defTabSz="584200" eaLnBrk="1" fontAlgn="auto" latinLnBrk="0" hangingPunct="1">
              <a:lnSpc>
                <a:spcPct val="100000"/>
              </a:lnSpc>
              <a:spcBef>
                <a:spcPts val="0"/>
              </a:spcBef>
              <a:spcAft>
                <a:spcPts val="0"/>
              </a:spcAft>
              <a:buClrTx/>
              <a:buSzTx/>
              <a:buFontTx/>
              <a:buNone/>
              <a:tabLst/>
              <a:defRPr/>
            </a:pPr>
            <a:r>
              <a:rPr lang="en-US" dirty="0" smtClean="0"/>
              <a:t>Mary, the only surviving legitimate child of King James V of Scotland, was 6 days old when her father died and she acceded to the throne. She spent most of her childhood in France while Scotland was ruled by regents, and in 1558, she married the Dauphin of France, Francis. He ascended the French throne as King Francis II in 1559, and Mary briefly became queen consort of France, until his death on 5 December 1560. Widowed, Mary returned to Scotland, arriving in </a:t>
            </a:r>
            <a:r>
              <a:rPr lang="en-US" dirty="0" err="1" smtClean="0"/>
              <a:t>Leith</a:t>
            </a:r>
            <a:r>
              <a:rPr lang="en-US" dirty="0" smtClean="0"/>
              <a:t> on 19 August 1561. Four years later, she married her first cousin, Henry Stuart, Lord Darnley, but their union was unhappy. In February 1567, his residence was destroyed by an explosion, and Darnley was found murdered in the garden.</a:t>
            </a:r>
          </a:p>
          <a:p>
            <a:pPr marL="0" marR="0" indent="0" defTabSz="584200" eaLnBrk="1" fontAlgn="auto" latinLnBrk="0" hangingPunct="1">
              <a:lnSpc>
                <a:spcPct val="100000"/>
              </a:lnSpc>
              <a:spcBef>
                <a:spcPts val="0"/>
              </a:spcBef>
              <a:spcAft>
                <a:spcPts val="0"/>
              </a:spcAft>
              <a:buClrTx/>
              <a:buSzTx/>
              <a:buFontTx/>
              <a:buNone/>
              <a:tabLst/>
              <a:defRPr/>
            </a:pPr>
            <a:endParaRPr lang="en-US" dirty="0" smtClean="0"/>
          </a:p>
          <a:p>
            <a:pPr marL="0" marR="0" indent="0" defTabSz="584200" eaLnBrk="1" fontAlgn="auto" latinLnBrk="0" hangingPunct="1">
              <a:lnSpc>
                <a:spcPct val="100000"/>
              </a:lnSpc>
              <a:spcBef>
                <a:spcPts val="0"/>
              </a:spcBef>
              <a:spcAft>
                <a:spcPts val="0"/>
              </a:spcAft>
              <a:buClrTx/>
              <a:buSzTx/>
              <a:buFontTx/>
              <a:buNone/>
              <a:tabLst/>
              <a:defRPr/>
            </a:pPr>
            <a:r>
              <a:rPr lang="en-US" dirty="0" smtClean="0"/>
              <a:t>James Hepburn, 4th Earl of </a:t>
            </a:r>
            <a:r>
              <a:rPr lang="en-US" dirty="0" err="1" smtClean="0"/>
              <a:t>Bothwell</a:t>
            </a:r>
            <a:r>
              <a:rPr lang="en-US" dirty="0" smtClean="0"/>
              <a:t>, was generally believed to have orchestrated Darnley's death, but he was acquitted of the charge in April 1567, and the following month he married Mary. Following an uprising against the couple, Mary was imprisoned in Loch Leven Castle. On 24 July 1567, she was forced to abdicate in </a:t>
            </a:r>
            <a:r>
              <a:rPr lang="en-US" dirty="0" err="1" smtClean="0"/>
              <a:t>favour</a:t>
            </a:r>
            <a:r>
              <a:rPr lang="en-US" dirty="0" smtClean="0"/>
              <a:t> of James, her one-year-old son by Darnley. After an unsuccessful attempt to regain the throne, she fled southwards seeking the protection of her first cousin once removed, Queen Elizabeth I of England. Mary had previously claimed Elizabeth's throne as her own and was considered the legitimate sovereign of England by many English Catholics, including participants in a rebellion known as the Rising of the North. Perceiving her as a threat, Elizabeth had her confined in various castles and manor houses in the interior of England. After eighteen and a half years in custody, Mary was found guilty of plotting to assassinate Elizabeth, and was subsequently executed.</a:t>
            </a:r>
          </a:p>
          <a:p>
            <a:pPr marL="0" marR="0" indent="0" defTabSz="584200" eaLnBrk="1" fontAlgn="auto" latinLnBrk="0" hangingPunct="1">
              <a:lnSpc>
                <a:spcPct val="100000"/>
              </a:lnSpc>
              <a:spcBef>
                <a:spcPts val="0"/>
              </a:spcBef>
              <a:spcAft>
                <a:spcPts val="0"/>
              </a:spcAft>
              <a:buClrTx/>
              <a:buSzTx/>
              <a:buFontTx/>
              <a:buNone/>
              <a:tabLst/>
              <a:defRPr/>
            </a:pPr>
            <a:endParaRPr lang="en-US" dirty="0" smtClean="0"/>
          </a:p>
          <a:p>
            <a:pPr marL="0" marR="0" indent="0" defTabSz="584200" eaLnBrk="1" fontAlgn="auto" latinLnBrk="0" hangingPunct="1">
              <a:lnSpc>
                <a:spcPct val="100000"/>
              </a:lnSpc>
              <a:spcBef>
                <a:spcPts val="0"/>
              </a:spcBef>
              <a:spcAft>
                <a:spcPts val="0"/>
              </a:spcAft>
              <a:buClrTx/>
              <a:buSzTx/>
              <a:buFontTx/>
              <a:buNone/>
              <a:tabLst/>
              <a:defRPr/>
            </a:pPr>
            <a:r>
              <a:rPr lang="en-US" dirty="0" smtClean="0"/>
              <a:t>(ref: http://</a:t>
            </a:r>
            <a:r>
              <a:rPr lang="en-US" dirty="0" err="1" smtClean="0"/>
              <a:t>en.wikipedia.org</a:t>
            </a:r>
            <a:r>
              <a:rPr lang="en-US" dirty="0" smtClean="0"/>
              <a:t>/wiki/Mary,_</a:t>
            </a:r>
            <a:r>
              <a:rPr lang="en-US" dirty="0" err="1" smtClean="0"/>
              <a:t>Queen_of_Scots</a:t>
            </a:r>
            <a:r>
              <a:rPr lang="en-US" dirty="0" smtClean="0"/>
              <a:t>)</a:t>
            </a:r>
            <a:endParaRPr lang="en-US" dirty="0"/>
          </a:p>
        </p:txBody>
      </p:sp>
    </p:spTree>
    <p:extLst>
      <p:ext uri="{BB962C8B-B14F-4D97-AF65-F5344CB8AC3E}">
        <p14:creationId xmlns:p14="http://schemas.microsoft.com/office/powerpoint/2010/main" val="41201702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65624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openssl</a:t>
            </a:r>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s_client</a:t>
            </a:r>
            <a:r>
              <a:rPr lang="en-US" sz="2200" dirty="0" smtClean="0">
                <a:latin typeface="Lucida Grande"/>
                <a:ea typeface="Lucida Grande"/>
                <a:cs typeface="Lucida Grande"/>
                <a:sym typeface="Lucida Grande"/>
              </a:rPr>
              <a:t> -connect www.google.be:443</a:t>
            </a:r>
          </a:p>
          <a:p>
            <a:r>
              <a:rPr lang="en-US" sz="2200" dirty="0" smtClean="0">
                <a:latin typeface="Lucida Grande"/>
                <a:ea typeface="Lucida Grande"/>
                <a:cs typeface="Lucida Grande"/>
                <a:sym typeface="Lucida Grande"/>
              </a:rPr>
              <a:t>CONNECTED(00000003)</a:t>
            </a:r>
          </a:p>
          <a:p>
            <a:r>
              <a:rPr lang="en-US" sz="2200" dirty="0" smtClean="0">
                <a:latin typeface="Lucida Grande"/>
                <a:ea typeface="Lucida Grande"/>
                <a:cs typeface="Lucida Grande"/>
                <a:sym typeface="Lucida Grande"/>
              </a:rPr>
              <a:t>depth=2 C = US, O = </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Inc., CN = </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Global CA</a:t>
            </a:r>
          </a:p>
          <a:p>
            <a:r>
              <a:rPr lang="en-US" sz="2200" dirty="0" smtClean="0">
                <a:latin typeface="Lucida Grande"/>
                <a:ea typeface="Lucida Grande"/>
                <a:cs typeface="Lucida Grande"/>
                <a:sym typeface="Lucida Grande"/>
              </a:rPr>
              <a:t>verify </a:t>
            </a:r>
            <a:r>
              <a:rPr lang="en-US" sz="2200" dirty="0" err="1" smtClean="0">
                <a:latin typeface="Lucida Grande"/>
                <a:ea typeface="Lucida Grande"/>
                <a:cs typeface="Lucida Grande"/>
                <a:sym typeface="Lucida Grande"/>
              </a:rPr>
              <a:t>error:num</a:t>
            </a:r>
            <a:r>
              <a:rPr lang="en-US" sz="2200" dirty="0" smtClean="0">
                <a:latin typeface="Lucida Grande"/>
                <a:ea typeface="Lucida Grande"/>
                <a:cs typeface="Lucida Grande"/>
                <a:sym typeface="Lucida Grande"/>
              </a:rPr>
              <a:t>=20:unable to get local issuer certificate</a:t>
            </a:r>
          </a:p>
          <a:p>
            <a:r>
              <a:rPr lang="en-US" sz="2200" dirty="0" smtClean="0">
                <a:latin typeface="Lucida Grande"/>
                <a:ea typeface="Lucida Grande"/>
                <a:cs typeface="Lucida Grande"/>
                <a:sym typeface="Lucida Grande"/>
              </a:rPr>
              <a:t>verify return:0</a:t>
            </a:r>
          </a:p>
          <a:p>
            <a:r>
              <a:rPr lang="en-US" sz="2200" dirty="0" smtClean="0">
                <a:latin typeface="Lucida Grande"/>
                <a:ea typeface="Lucida Grande"/>
                <a:cs typeface="Lucida Grande"/>
                <a:sym typeface="Lucida Grande"/>
              </a:rPr>
              <a:t>---</a:t>
            </a:r>
          </a:p>
          <a:p>
            <a:r>
              <a:rPr lang="en-US" sz="2200" dirty="0" smtClean="0">
                <a:latin typeface="Lucida Grande"/>
                <a:ea typeface="Lucida Grande"/>
                <a:cs typeface="Lucida Grande"/>
                <a:sym typeface="Lucida Grande"/>
              </a:rPr>
              <a:t>Certificate chain</a:t>
            </a:r>
          </a:p>
          <a:p>
            <a:r>
              <a:rPr lang="en-US" sz="2200" dirty="0" smtClean="0">
                <a:latin typeface="Lucida Grande"/>
                <a:ea typeface="Lucida Grande"/>
                <a:cs typeface="Lucida Grande"/>
                <a:sym typeface="Lucida Grande"/>
              </a:rPr>
              <a:t> 0 s:/C=US/ST=California/L=Mountain View/O=Google </a:t>
            </a:r>
            <a:r>
              <a:rPr lang="en-US" sz="2200" dirty="0" err="1" smtClean="0">
                <a:latin typeface="Lucida Grande"/>
                <a:ea typeface="Lucida Grande"/>
                <a:cs typeface="Lucida Grande"/>
                <a:sym typeface="Lucida Grande"/>
              </a:rPr>
              <a:t>Inc</a:t>
            </a:r>
            <a:r>
              <a:rPr lang="en-US" sz="2200" dirty="0" smtClean="0">
                <a:latin typeface="Lucida Grande"/>
                <a:ea typeface="Lucida Grande"/>
                <a:cs typeface="Lucida Grande"/>
                <a:sym typeface="Lucida Grande"/>
              </a:rPr>
              <a:t>/CN=</a:t>
            </a:r>
            <a:r>
              <a:rPr lang="en-US" sz="2200" dirty="0" err="1" smtClean="0">
                <a:latin typeface="Lucida Grande"/>
                <a:ea typeface="Lucida Grande"/>
                <a:cs typeface="Lucida Grande"/>
                <a:sym typeface="Lucida Grande"/>
              </a:rPr>
              <a:t>google.com</a:t>
            </a:r>
            <a:endParaRPr lang="en-US" sz="2200" dirty="0" smtClean="0">
              <a:latin typeface="Lucida Grande"/>
              <a:ea typeface="Lucida Grande"/>
              <a:cs typeface="Lucida Grande"/>
              <a:sym typeface="Lucida Grande"/>
            </a:endParaRPr>
          </a:p>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i</a:t>
            </a:r>
            <a:r>
              <a:rPr lang="en-US" sz="2200" dirty="0" smtClean="0">
                <a:latin typeface="Lucida Grande"/>
                <a:ea typeface="Lucida Grande"/>
                <a:cs typeface="Lucida Grande"/>
                <a:sym typeface="Lucida Grande"/>
              </a:rPr>
              <a:t>:/C=US/O=Google </a:t>
            </a:r>
            <a:r>
              <a:rPr lang="en-US" sz="2200" dirty="0" err="1" smtClean="0">
                <a:latin typeface="Lucida Grande"/>
                <a:ea typeface="Lucida Grande"/>
                <a:cs typeface="Lucida Grande"/>
                <a:sym typeface="Lucida Grande"/>
              </a:rPr>
              <a:t>Inc</a:t>
            </a:r>
            <a:r>
              <a:rPr lang="en-US" sz="2200" dirty="0" smtClean="0">
                <a:latin typeface="Lucida Grande"/>
                <a:ea typeface="Lucida Grande"/>
                <a:cs typeface="Lucida Grande"/>
                <a:sym typeface="Lucida Grande"/>
              </a:rPr>
              <a:t>/CN=Google Internet Authority G2</a:t>
            </a:r>
          </a:p>
          <a:p>
            <a:r>
              <a:rPr lang="en-US" sz="2200" dirty="0" smtClean="0">
                <a:latin typeface="Lucida Grande"/>
                <a:ea typeface="Lucida Grande"/>
                <a:cs typeface="Lucida Grande"/>
                <a:sym typeface="Lucida Grande"/>
              </a:rPr>
              <a:t> 1 s:/C=US/O=Google </a:t>
            </a:r>
            <a:r>
              <a:rPr lang="en-US" sz="2200" dirty="0" err="1" smtClean="0">
                <a:latin typeface="Lucida Grande"/>
                <a:ea typeface="Lucida Grande"/>
                <a:cs typeface="Lucida Grande"/>
                <a:sym typeface="Lucida Grande"/>
              </a:rPr>
              <a:t>Inc</a:t>
            </a:r>
            <a:r>
              <a:rPr lang="en-US" sz="2200" dirty="0" smtClean="0">
                <a:latin typeface="Lucida Grande"/>
                <a:ea typeface="Lucida Grande"/>
                <a:cs typeface="Lucida Grande"/>
                <a:sym typeface="Lucida Grande"/>
              </a:rPr>
              <a:t>/CN=Google Internet Authority G2</a:t>
            </a:r>
          </a:p>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i</a:t>
            </a:r>
            <a:r>
              <a:rPr lang="en-US" sz="2200" dirty="0" smtClean="0">
                <a:latin typeface="Lucida Grande"/>
                <a:ea typeface="Lucida Grande"/>
                <a:cs typeface="Lucida Grande"/>
                <a:sym typeface="Lucida Grande"/>
              </a:rPr>
              <a:t>:/C=US/O=</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Inc./CN=</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Global CA</a:t>
            </a:r>
          </a:p>
          <a:p>
            <a:r>
              <a:rPr lang="en-US" sz="2200" dirty="0" smtClean="0">
                <a:latin typeface="Lucida Grande"/>
                <a:ea typeface="Lucida Grande"/>
                <a:cs typeface="Lucida Grande"/>
                <a:sym typeface="Lucida Grande"/>
              </a:rPr>
              <a:t> 2 s:/C=US/O=</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Inc./CN=</a:t>
            </a:r>
            <a:r>
              <a:rPr lang="en-US" sz="2200" dirty="0" err="1" smtClean="0">
                <a:latin typeface="Lucida Grande"/>
                <a:ea typeface="Lucida Grande"/>
                <a:cs typeface="Lucida Grande"/>
                <a:sym typeface="Lucida Grande"/>
              </a:rPr>
              <a:t>GeoTrust</a:t>
            </a:r>
            <a:r>
              <a:rPr lang="en-US" sz="2200" dirty="0" smtClean="0">
                <a:latin typeface="Lucida Grande"/>
                <a:ea typeface="Lucida Grande"/>
                <a:cs typeface="Lucida Grande"/>
                <a:sym typeface="Lucida Grande"/>
              </a:rPr>
              <a:t> Global CA</a:t>
            </a:r>
          </a:p>
          <a:p>
            <a:r>
              <a:rPr lang="en-US" sz="2200" dirty="0" smtClean="0">
                <a:latin typeface="Lucida Grande"/>
                <a:ea typeface="Lucida Grande"/>
                <a:cs typeface="Lucida Grande"/>
                <a:sym typeface="Lucida Grande"/>
              </a:rPr>
              <a:t>   </a:t>
            </a:r>
            <a:r>
              <a:rPr lang="en-US" sz="2200" dirty="0" err="1" smtClean="0">
                <a:latin typeface="Lucida Grande"/>
                <a:ea typeface="Lucida Grande"/>
                <a:cs typeface="Lucida Grande"/>
                <a:sym typeface="Lucida Grande"/>
              </a:rPr>
              <a:t>i</a:t>
            </a:r>
            <a:r>
              <a:rPr lang="en-US" sz="2200" dirty="0" smtClean="0">
                <a:latin typeface="Lucida Grande"/>
                <a:ea typeface="Lucida Grande"/>
                <a:cs typeface="Lucida Grande"/>
                <a:sym typeface="Lucida Grande"/>
              </a:rPr>
              <a:t>:/C=US/O=Equifax/OU=Equifax Secure Certificate Authority</a:t>
            </a:r>
          </a:p>
          <a:p>
            <a:r>
              <a:rPr lang="en-US" sz="2200" dirty="0" smtClean="0">
                <a:latin typeface="Lucida Grande"/>
                <a:ea typeface="Lucida Grande"/>
                <a:cs typeface="Lucida Grande"/>
                <a:sym typeface="Lucida Grande"/>
              </a:rPr>
              <a:t>---</a:t>
            </a:r>
          </a:p>
          <a:p>
            <a:r>
              <a:rPr lang="en-US" sz="2200" dirty="0" smtClean="0">
                <a:latin typeface="Lucida Grande"/>
                <a:ea typeface="Lucida Grande"/>
                <a:cs typeface="Lucida Grande"/>
                <a:sym typeface="Lucida Grande"/>
              </a:rPr>
              <a:t>Server certificate</a:t>
            </a:r>
          </a:p>
          <a:p>
            <a:r>
              <a:rPr lang="en-US" sz="2200" dirty="0" smtClean="0">
                <a:latin typeface="Lucida Grande"/>
                <a:ea typeface="Lucida Grande"/>
                <a:cs typeface="Lucida Grande"/>
                <a:sym typeface="Lucida Grande"/>
              </a:rPr>
              <a:t>-----BEGIN CERTIFICATE-----</a:t>
            </a:r>
          </a:p>
          <a:p>
            <a:r>
              <a:rPr lang="en-US" sz="2200" dirty="0" smtClean="0">
                <a:latin typeface="Lucida Grande"/>
                <a:ea typeface="Lucida Grande"/>
                <a:cs typeface="Lucida Grande"/>
                <a:sym typeface="Lucida Grande"/>
              </a:rPr>
              <a:t>MIIe9TCCHd2gAwIBAgIIeF9zqFHWa9AwDQYJKoZIhvcNAQEFBQAwSTELMAkGA1UE</a:t>
            </a:r>
          </a:p>
          <a:p>
            <a:r>
              <a:rPr lang="en-US" sz="2200" dirty="0" smtClean="0">
                <a:latin typeface="Lucida Grande"/>
                <a:ea typeface="Lucida Grande"/>
                <a:cs typeface="Lucida Grande"/>
                <a:sym typeface="Lucida Grande"/>
              </a:rPr>
              <a:t>BhMCVVMxEzARBgNVBAoTCkdvb2dsZSBJbmMxJTAjBgNVBAMTHEdvb2dsZSBJbnRl</a:t>
            </a:r>
          </a:p>
          <a:p>
            <a:r>
              <a:rPr lang="en-US" sz="2200" dirty="0" smtClean="0">
                <a:latin typeface="Lucida Grande"/>
                <a:ea typeface="Lucida Grande"/>
                <a:cs typeface="Lucida Grande"/>
                <a:sym typeface="Lucida Grande"/>
              </a:rPr>
              <a:t>cm5ldCBBdXRob3JpdHkgRzIwHhcNMTQwNTIyMTIwMTU1WhcNMTQwODIwMDAwMDAw</a:t>
            </a:r>
          </a:p>
          <a:p>
            <a:r>
              <a:rPr lang="en-US" sz="2200" dirty="0" smtClean="0">
                <a:latin typeface="Lucida Grande"/>
                <a:ea typeface="Lucida Grande"/>
                <a:cs typeface="Lucida Grande"/>
                <a:sym typeface="Lucida Grande"/>
              </a:rPr>
              <a:t>WjBkMQswCQYDVQQGEwJVUzETMBEGA1UECAwKQ2FsaWZvcm5pYTEWMBQGA1UEBwwN</a:t>
            </a:r>
          </a:p>
          <a:p>
            <a:r>
              <a:rPr lang="en-US" sz="2200" dirty="0" smtClean="0">
                <a:latin typeface="Lucida Grande"/>
                <a:ea typeface="Lucida Grande"/>
                <a:cs typeface="Lucida Grande"/>
                <a:sym typeface="Lucida Grande"/>
              </a:rPr>
              <a:t>TW91bnRhaW4gVmlldzETMBEGA1UECgwKR29vZ2xlIEluYzETMBEGA1UEAwwKZ29v</a:t>
            </a:r>
          </a:p>
          <a:p>
            <a:r>
              <a:rPr lang="en-US" sz="2200" dirty="0" smtClean="0">
                <a:latin typeface="Lucida Grande"/>
                <a:ea typeface="Lucida Grande"/>
                <a:cs typeface="Lucida Grande"/>
                <a:sym typeface="Lucida Grande"/>
              </a:rPr>
              <a:t>Z2xlLmNvbTCCASIwDQYJKoZIhvcNAQEBBQADggEPADCCAQoCggEBAM++97DV7qFH</a:t>
            </a:r>
          </a:p>
          <a:p>
            <a:r>
              <a:rPr lang="en-US" sz="2200" dirty="0" smtClean="0">
                <a:latin typeface="Lucida Grande"/>
                <a:ea typeface="Lucida Grande"/>
                <a:cs typeface="Lucida Grande"/>
                <a:sym typeface="Lucida Grande"/>
              </a:rPr>
              <a:t>w4YOMd80UZomaQ8r0zWEtMOUnweKBuQHDQ5Ue7gZSASfLs+bXV4aIlkAXWmObAOE</a:t>
            </a:r>
          </a:p>
          <a:p>
            <a:r>
              <a:rPr lang="en-US" sz="2200" dirty="0" smtClean="0">
                <a:latin typeface="Lucida Grande"/>
                <a:ea typeface="Lucida Grande"/>
                <a:cs typeface="Lucida Grande"/>
                <a:sym typeface="Lucida Grande"/>
              </a:rPr>
              <a:t>3KLayDqvNrBq2P5bNu4kdvE47r+b40ZA6mvP47KV47kxES9Uxpfse/u1I1oAyaQp</a:t>
            </a:r>
          </a:p>
          <a:p>
            <a:r>
              <a:rPr lang="en-US" sz="2200" dirty="0" smtClean="0">
                <a:latin typeface="Lucida Grande"/>
                <a:ea typeface="Lucida Grande"/>
                <a:cs typeface="Lucida Grande"/>
                <a:sym typeface="Lucida Grande"/>
              </a:rPr>
              <a:t>8gfK7RvJrCbA2Poz3NuJ0AmovLb7dCWg4piJ52gKjSJc/G7YIYj7llBsCONZtogF</a:t>
            </a:r>
          </a:p>
          <a:p>
            <a:r>
              <a:rPr lang="en-US" sz="2200" dirty="0" smtClean="0">
                <a:latin typeface="Lucida Grande"/>
                <a:ea typeface="Lucida Grande"/>
                <a:cs typeface="Lucida Grande"/>
                <a:sym typeface="Lucida Grande"/>
              </a:rPr>
              <a:t>zCu6C0d8iDN269LCoVX9oJ/c76hnw4+eJSGTA/U5PDTIIxjzWikKxhbT7Gd3wDx4</a:t>
            </a:r>
          </a:p>
          <a:p>
            <a:r>
              <a:rPr lang="en-US" sz="2200" dirty="0" smtClean="0">
                <a:latin typeface="Lucida Grande"/>
                <a:ea typeface="Lucida Grande"/>
                <a:cs typeface="Lucida Grande"/>
                <a:sym typeface="Lucida Grande"/>
              </a:rPr>
              <a:t>k88DLFY5uSoePEcUtjfBl4nCQvQ1Eh8uOkHq0qmYX5PqC4DTtiowR8ICChBETABu</a:t>
            </a:r>
          </a:p>
          <a:p>
            <a:r>
              <a:rPr lang="en-US" sz="2200" dirty="0" smtClean="0">
                <a:latin typeface="Lucida Grande"/>
                <a:ea typeface="Lucida Grande"/>
                <a:cs typeface="Lucida Grande"/>
                <a:sym typeface="Lucida Grande"/>
              </a:rPr>
              <a:t>AKHOuyvtJ9sCAwEAAaOCG8QwghvAMB0GA1UdJQQWMBQGCCsGAQUFBwMBBggrBgEF</a:t>
            </a:r>
          </a:p>
          <a:p>
            <a:r>
              <a:rPr lang="en-US" sz="2200" dirty="0" smtClean="0">
                <a:latin typeface="Lucida Grande"/>
                <a:ea typeface="Lucida Grande"/>
                <a:cs typeface="Lucida Grande"/>
                <a:sym typeface="Lucida Grande"/>
              </a:rPr>
              <a:t>BQcDAjCCGpoGA1UdEQSCGpEwghqNggpnb29nbGUuY29tggoqLjJtZG4ubmV0gg0q</a:t>
            </a:r>
          </a:p>
          <a:p>
            <a:r>
              <a:rPr lang="en-US" sz="2200" dirty="0" smtClean="0">
                <a:latin typeface="Lucida Grande"/>
                <a:ea typeface="Lucida Grande"/>
                <a:cs typeface="Lucida Grande"/>
                <a:sym typeface="Lucida Grande"/>
              </a:rPr>
              <a:t>LmFuZHJvaWQuY29tghYqLmFwcGVuZ2luZS5nb29nbGUuY29tghQqLmF1LmRvdWJs</a:t>
            </a:r>
          </a:p>
          <a:p>
            <a:r>
              <a:rPr lang="en-US" sz="2200" dirty="0" smtClean="0">
                <a:latin typeface="Lucida Grande"/>
                <a:ea typeface="Lucida Grande"/>
                <a:cs typeface="Lucida Grande"/>
                <a:sym typeface="Lucida Grande"/>
              </a:rPr>
              <a:t>ZWNsaWNrLm5ldIILKi5jYy1kdC5jb22CEiouY2xvdWQuZ29vZ2xlLmNvbYIUKi5k</a:t>
            </a:r>
          </a:p>
          <a:p>
            <a:r>
              <a:rPr lang="en-US" sz="2200" dirty="0" smtClean="0">
                <a:latin typeface="Lucida Grande"/>
                <a:ea typeface="Lucida Grande"/>
                <a:cs typeface="Lucida Grande"/>
                <a:sym typeface="Lucida Grande"/>
              </a:rPr>
              <a:t>ZS5kb3VibGVjbGljay5uZXSCESouZG91YmxlY2xpY2suY29tghEqLmRvdWJsZWNs</a:t>
            </a:r>
          </a:p>
          <a:p>
            <a:r>
              <a:rPr lang="en-US" sz="2200" dirty="0" smtClean="0">
                <a:latin typeface="Lucida Grande"/>
                <a:ea typeface="Lucida Grande"/>
                <a:cs typeface="Lucida Grande"/>
                <a:sym typeface="Lucida Grande"/>
              </a:rPr>
              <a:t>aWNrLm5ldIIVKi5mbHMuZG91YmxlY2xpY2submV0ghQqLmZyLmRvdWJsZWNsaWNr</a:t>
            </a:r>
          </a:p>
          <a:p>
            <a:r>
              <a:rPr lang="en-US" sz="2200" dirty="0" smtClean="0">
                <a:latin typeface="Lucida Grande"/>
                <a:ea typeface="Lucida Grande"/>
                <a:cs typeface="Lucida Grande"/>
                <a:sym typeface="Lucida Grande"/>
              </a:rPr>
              <a:t>Lm5ldIIWKi5nb29nbGUtYW5hbHl0aWNzLmNvbYILKi5nb29nbGUuYWOCCyouZ29v</a:t>
            </a:r>
          </a:p>
          <a:p>
            <a:r>
              <a:rPr lang="en-US" sz="2200" dirty="0" smtClean="0">
                <a:latin typeface="Lucida Grande"/>
                <a:ea typeface="Lucida Grande"/>
                <a:cs typeface="Lucida Grande"/>
                <a:sym typeface="Lucida Grande"/>
              </a:rPr>
              <a:t>Z2xlLmFkggsqLmdvb2dsZS5hZYILKi5nb29nbGUuYWaCCyouZ29vZ2xlLmFnggsq</a:t>
            </a:r>
          </a:p>
          <a:p>
            <a:r>
              <a:rPr lang="en-US" sz="2200" dirty="0" smtClean="0">
                <a:latin typeface="Lucida Grande"/>
                <a:ea typeface="Lucida Grande"/>
                <a:cs typeface="Lucida Grande"/>
                <a:sym typeface="Lucida Grande"/>
              </a:rPr>
              <a:t>Lmdvb2dsZS5hbIILKi5nb29nbGUuYW2CCyouZ29vZ2xlLmFzggsqLmdvb2dsZS5h</a:t>
            </a:r>
          </a:p>
          <a:p>
            <a:r>
              <a:rPr lang="en-US" sz="2200" dirty="0" smtClean="0">
                <a:latin typeface="Lucida Grande"/>
                <a:ea typeface="Lucida Grande"/>
                <a:cs typeface="Lucida Grande"/>
                <a:sym typeface="Lucida Grande"/>
              </a:rPr>
              <a:t>dIILKi5nb29nbGUuYXqCCyouZ29vZ2xlLmJhggsqLmdvb2dsZS5iZYILKi5nb29n</a:t>
            </a:r>
          </a:p>
          <a:p>
            <a:r>
              <a:rPr lang="en-US" sz="2200" dirty="0" smtClean="0">
                <a:latin typeface="Lucida Grande"/>
                <a:ea typeface="Lucida Grande"/>
                <a:cs typeface="Lucida Grande"/>
                <a:sym typeface="Lucida Grande"/>
              </a:rPr>
              <a:t>bGUuYmaCCyouZ29vZ2xlLmJnggsqLmdvb2dsZS5iaYILKi5nb29nbGUuYmqCCyou</a:t>
            </a:r>
          </a:p>
          <a:p>
            <a:r>
              <a:rPr lang="en-US" sz="2200" dirty="0" smtClean="0">
                <a:latin typeface="Lucida Grande"/>
                <a:ea typeface="Lucida Grande"/>
                <a:cs typeface="Lucida Grande"/>
                <a:sym typeface="Lucida Grande"/>
              </a:rPr>
              <a:t>Z29vZ2xlLmJzggsqLmdvb2dsZS5idIILKi5nb29nbGUuYnmCCyouZ29vZ2xlLmNh</a:t>
            </a:r>
          </a:p>
          <a:p>
            <a:r>
              <a:rPr lang="en-US" sz="2200" dirty="0" smtClean="0">
                <a:latin typeface="Lucida Grande"/>
                <a:ea typeface="Lucida Grande"/>
                <a:cs typeface="Lucida Grande"/>
                <a:sym typeface="Lucida Grande"/>
              </a:rPr>
              <a:t>ggwqLmdvb2dsZS5jYXSCCyouZ29vZ2xlLmNjggsqLmdvb2dsZS5jZIILKi5nb29n</a:t>
            </a:r>
          </a:p>
          <a:p>
            <a:r>
              <a:rPr lang="en-US" sz="2200" dirty="0" smtClean="0">
                <a:latin typeface="Lucida Grande"/>
                <a:ea typeface="Lucida Grande"/>
                <a:cs typeface="Lucida Grande"/>
                <a:sym typeface="Lucida Grande"/>
              </a:rPr>
              <a:t>bGUuY2aCCyouZ29vZ2xlLmNnggsqLmdvb2dsZS5jaIILKi5nb29nbGUuY2mCCyou</a:t>
            </a:r>
          </a:p>
          <a:p>
            <a:r>
              <a:rPr lang="en-US" sz="2200" dirty="0" smtClean="0">
                <a:latin typeface="Lucida Grande"/>
                <a:ea typeface="Lucida Grande"/>
                <a:cs typeface="Lucida Grande"/>
                <a:sym typeface="Lucida Grande"/>
              </a:rPr>
              <a:t>Z29vZ2xlLmNsggsqLmdvb2dsZS5jbYILKi5nb29nbGUuY26CDiouZ29vZ2xlLmNv</a:t>
            </a:r>
          </a:p>
          <a:p>
            <a:r>
              <a:rPr lang="en-US" sz="2200" dirty="0" smtClean="0">
                <a:latin typeface="Lucida Grande"/>
                <a:ea typeface="Lucida Grande"/>
                <a:cs typeface="Lucida Grande"/>
                <a:sym typeface="Lucida Grande"/>
              </a:rPr>
              <a:t>LmFvgg4qLmdvb2dsZS5jby5id4IOKi5nb29nbGUuY28uY2uCDiouZ29vZ2xlLmNv</a:t>
            </a:r>
          </a:p>
          <a:p>
            <a:r>
              <a:rPr lang="en-US" sz="2200" dirty="0" smtClean="0">
                <a:latin typeface="Lucida Grande"/>
                <a:ea typeface="Lucida Grande"/>
                <a:cs typeface="Lucida Grande"/>
                <a:sym typeface="Lucida Grande"/>
              </a:rPr>
              <a:t>LmNygg4qLmdvb2dsZS5jby5odYIOKi5nb29nbGUuY28uaWSCDiouZ29vZ2xlLmNv</a:t>
            </a:r>
          </a:p>
          <a:p>
            <a:r>
              <a:rPr lang="en-US" sz="2200" dirty="0" smtClean="0">
                <a:latin typeface="Lucida Grande"/>
                <a:ea typeface="Lucida Grande"/>
                <a:cs typeface="Lucida Grande"/>
                <a:sym typeface="Lucida Grande"/>
              </a:rPr>
              <a:t>Lmlsgg4qLmdvb2dsZS5jby5pbYIOKi5nb29nbGUuY28uaW6CDiouZ29vZ2xlLmNv</a:t>
            </a:r>
          </a:p>
          <a:p>
            <a:r>
              <a:rPr lang="en-US" sz="2200" dirty="0" smtClean="0">
                <a:latin typeface="Lucida Grande"/>
                <a:ea typeface="Lucida Grande"/>
                <a:cs typeface="Lucida Grande"/>
                <a:sym typeface="Lucida Grande"/>
              </a:rPr>
              <a:t>Lmplgg4qLmdvb2dsZS5jby5qcIIOKi5nb29nbGUuY28ua2WCDiouZ29vZ2xlLmNv</a:t>
            </a:r>
          </a:p>
          <a:p>
            <a:r>
              <a:rPr lang="en-US" sz="2200" dirty="0" smtClean="0">
                <a:latin typeface="Lucida Grande"/>
                <a:ea typeface="Lucida Grande"/>
                <a:cs typeface="Lucida Grande"/>
                <a:sym typeface="Lucida Grande"/>
              </a:rPr>
              <a:t>Lmtygg4qLmdvb2dsZS5jby5sc4IOKi5nb29nbGUuY28ubWGCDiouZ29vZ2xlLmNv</a:t>
            </a:r>
          </a:p>
          <a:p>
            <a:r>
              <a:rPr lang="en-US" sz="2200" dirty="0" smtClean="0">
                <a:latin typeface="Lucida Grande"/>
                <a:ea typeface="Lucida Grande"/>
                <a:cs typeface="Lucida Grande"/>
                <a:sym typeface="Lucida Grande"/>
              </a:rPr>
              <a:t>Lm16gg4qLmdvb2dsZS5jby5ueoIOKi5nb29nbGUuY28udGiCDiouZ29vZ2xlLmNv</a:t>
            </a:r>
          </a:p>
          <a:p>
            <a:r>
              <a:rPr lang="en-US" sz="2200" dirty="0" smtClean="0">
                <a:latin typeface="Lucida Grande"/>
                <a:ea typeface="Lucida Grande"/>
                <a:cs typeface="Lucida Grande"/>
                <a:sym typeface="Lucida Grande"/>
              </a:rPr>
              <a:t>LnR6gg4qLmdvb2dsZS5jby51Z4IOKi5nb29nbGUuY28udWuCDiouZ29vZ2xlLmNv</a:t>
            </a:r>
          </a:p>
          <a:p>
            <a:r>
              <a:rPr lang="en-US" sz="2200" dirty="0" smtClean="0">
                <a:latin typeface="Lucida Grande"/>
                <a:ea typeface="Lucida Grande"/>
                <a:cs typeface="Lucida Grande"/>
                <a:sym typeface="Lucida Grande"/>
              </a:rPr>
              <a:t>LnV6gg4qLmdvb2dsZS5jby52ZYIOKi5nb29nbGUuY28udmmCDiouZ29vZ2xlLmNv</a:t>
            </a:r>
          </a:p>
          <a:p>
            <a:r>
              <a:rPr lang="en-US" sz="2200" dirty="0" smtClean="0">
                <a:latin typeface="Lucida Grande"/>
                <a:ea typeface="Lucida Grande"/>
                <a:cs typeface="Lucida Grande"/>
                <a:sym typeface="Lucida Grande"/>
              </a:rPr>
              <a:t>Lnphgg4qLmdvb2dsZS5jby56bYIOKi5nb29nbGUuY28ueneCDCouZ29vZ2xlLmNv</a:t>
            </a:r>
          </a:p>
          <a:p>
            <a:r>
              <a:rPr lang="en-US" sz="2200" dirty="0" smtClean="0">
                <a:latin typeface="Lucida Grande"/>
                <a:ea typeface="Lucida Grande"/>
                <a:cs typeface="Lucida Grande"/>
                <a:sym typeface="Lucida Grande"/>
              </a:rPr>
              <a:t>bYIPKi5nb29nbGUuY29tLmFmgg8qLmdvb2dsZS5jb20uYWeCDyouZ29vZ2xlLmNv</a:t>
            </a:r>
          </a:p>
          <a:p>
            <a:r>
              <a:rPr lang="en-US" sz="2200" dirty="0" smtClean="0">
                <a:latin typeface="Lucida Grande"/>
                <a:ea typeface="Lucida Grande"/>
                <a:cs typeface="Lucida Grande"/>
                <a:sym typeface="Lucida Grande"/>
              </a:rPr>
              <a:t>bS5haYIPKi5nb29nbGUuY29tLmFygg8qLmdvb2dsZS5jb20uYXWCDyouZ29vZ2xl</a:t>
            </a:r>
          </a:p>
          <a:p>
            <a:r>
              <a:rPr lang="en-US" sz="2200" dirty="0" smtClean="0">
                <a:latin typeface="Lucida Grande"/>
                <a:ea typeface="Lucida Grande"/>
                <a:cs typeface="Lucida Grande"/>
                <a:sym typeface="Lucida Grande"/>
              </a:rPr>
              <a:t>LmNvbS5iZIIPKi5nb29nbGUuY29tLmJogg8qLmdvb2dsZS5jb20uYm6CDyouZ29v</a:t>
            </a:r>
          </a:p>
          <a:p>
            <a:r>
              <a:rPr lang="en-US" sz="2200" dirty="0" smtClean="0">
                <a:latin typeface="Lucida Grande"/>
                <a:ea typeface="Lucida Grande"/>
                <a:cs typeface="Lucida Grande"/>
                <a:sym typeface="Lucida Grande"/>
              </a:rPr>
              <a:t>Z2xlLmNvbS5ib4IPKi5nb29nbGUuY29tLmJygg8qLmdvb2dsZS5jb20uYnmCDyou</a:t>
            </a:r>
          </a:p>
          <a:p>
            <a:r>
              <a:rPr lang="en-US" sz="2200" dirty="0" smtClean="0">
                <a:latin typeface="Lucida Grande"/>
                <a:ea typeface="Lucida Grande"/>
                <a:cs typeface="Lucida Grande"/>
                <a:sym typeface="Lucida Grande"/>
              </a:rPr>
              <a:t>Z29vZ2xlLmNvbS5ieoIPKi5nb29nbGUuY29tLmNugg8qLmdvb2dsZS5jb20uY2+C</a:t>
            </a:r>
          </a:p>
          <a:p>
            <a:r>
              <a:rPr lang="en-US" sz="2200" dirty="0" smtClean="0">
                <a:latin typeface="Lucida Grande"/>
                <a:ea typeface="Lucida Grande"/>
                <a:cs typeface="Lucida Grande"/>
                <a:sym typeface="Lucida Grande"/>
              </a:rPr>
              <a:t>DyouZ29vZ2xlLmNvbS5jdYIPKi5nb29nbGUuY29tLmN5gg8qLmdvb2dsZS5jb20u</a:t>
            </a:r>
          </a:p>
          <a:p>
            <a:r>
              <a:rPr lang="en-US" sz="2200" dirty="0" smtClean="0">
                <a:latin typeface="Lucida Grande"/>
                <a:ea typeface="Lucida Grande"/>
                <a:cs typeface="Lucida Grande"/>
                <a:sym typeface="Lucida Grande"/>
              </a:rPr>
              <a:t>ZG+CDyouZ29vZ2xlLmNvbS5lY4IPKi5nb29nbGUuY29tLmVngg8qLmdvb2dsZS5j</a:t>
            </a:r>
          </a:p>
          <a:p>
            <a:r>
              <a:rPr lang="en-US" sz="2200" dirty="0" smtClean="0">
                <a:latin typeface="Lucida Grande"/>
                <a:ea typeface="Lucida Grande"/>
                <a:cs typeface="Lucida Grande"/>
                <a:sym typeface="Lucida Grande"/>
              </a:rPr>
              <a:t>b20uZXSCDyouZ29vZ2xlLmNvbS5maoIPKi5nb29nbGUuY29tLmdlgg8qLmdvb2ds</a:t>
            </a:r>
          </a:p>
          <a:p>
            <a:r>
              <a:rPr lang="en-US" sz="2200" dirty="0" smtClean="0">
                <a:latin typeface="Lucida Grande"/>
                <a:ea typeface="Lucida Grande"/>
                <a:cs typeface="Lucida Grande"/>
                <a:sym typeface="Lucida Grande"/>
              </a:rPr>
              <a:t>ZS5jb20uZ2iCDyouZ29vZ2xlLmNvbS5naYIPKi5nb29nbGUuY29tLmdygg8qLmdv</a:t>
            </a:r>
          </a:p>
          <a:p>
            <a:r>
              <a:rPr lang="en-US" sz="2200" dirty="0" smtClean="0">
                <a:latin typeface="Lucida Grande"/>
                <a:ea typeface="Lucida Grande"/>
                <a:cs typeface="Lucida Grande"/>
                <a:sym typeface="Lucida Grande"/>
              </a:rPr>
              <a:t>b2dsZS5jb20uZ3SCDyouZ29vZ2xlLmNvbS5oa4IPKi5nb29nbGUuY29tLmlxgg8q</a:t>
            </a:r>
          </a:p>
          <a:p>
            <a:r>
              <a:rPr lang="en-US" sz="2200" dirty="0" smtClean="0">
                <a:latin typeface="Lucida Grande"/>
                <a:ea typeface="Lucida Grande"/>
                <a:cs typeface="Lucida Grande"/>
                <a:sym typeface="Lucida Grande"/>
              </a:rPr>
              <a:t>Lmdvb2dsZS5jb20uam2CDyouZ29vZ2xlLmNvbS5qb4IPKi5nb29nbGUuY29tLmto</a:t>
            </a:r>
          </a:p>
          <a:p>
            <a:r>
              <a:rPr lang="en-US" sz="2200" dirty="0" smtClean="0">
                <a:latin typeface="Lucida Grande"/>
                <a:ea typeface="Lucida Grande"/>
                <a:cs typeface="Lucida Grande"/>
                <a:sym typeface="Lucida Grande"/>
              </a:rPr>
              <a:t>gg8qLmdvb2dsZS5jb20ua3eCDyouZ29vZ2xlLmNvbS5sYoIPKi5nb29nbGUuY29t</a:t>
            </a:r>
          </a:p>
          <a:p>
            <a:r>
              <a:rPr lang="en-US" sz="2200" dirty="0" smtClean="0">
                <a:latin typeface="Lucida Grande"/>
                <a:ea typeface="Lucida Grande"/>
                <a:cs typeface="Lucida Grande"/>
                <a:sym typeface="Lucida Grande"/>
              </a:rPr>
              <a:t>Lmx5gg8qLmdvb2dsZS5jb20ubW2CDyouZ29vZ2xlLmNvbS5tdIIPKi5nb29nbGUu</a:t>
            </a:r>
          </a:p>
          <a:p>
            <a:r>
              <a:rPr lang="en-US" sz="2200" dirty="0" smtClean="0">
                <a:latin typeface="Lucida Grande"/>
                <a:ea typeface="Lucida Grande"/>
                <a:cs typeface="Lucida Grande"/>
                <a:sym typeface="Lucida Grande"/>
              </a:rPr>
              <a:t>Y29tLm14gg8qLmdvb2dsZS5jb20ubXmCDyouZ29vZ2xlLmNvbS5uYYIPKi5nb29n</a:t>
            </a:r>
          </a:p>
          <a:p>
            <a:r>
              <a:rPr lang="en-US" sz="2200" dirty="0" smtClean="0">
                <a:latin typeface="Lucida Grande"/>
                <a:ea typeface="Lucida Grande"/>
                <a:cs typeface="Lucida Grande"/>
                <a:sym typeface="Lucida Grande"/>
              </a:rPr>
              <a:t>bGUuY29tLm5mgg8qLmdvb2dsZS5jb20ubmeCDyouZ29vZ2xlLmNvbS5uaYIPKi5n</a:t>
            </a:r>
          </a:p>
          <a:p>
            <a:r>
              <a:rPr lang="en-US" sz="2200" dirty="0" smtClean="0">
                <a:latin typeface="Lucida Grande"/>
                <a:ea typeface="Lucida Grande"/>
                <a:cs typeface="Lucida Grande"/>
                <a:sym typeface="Lucida Grande"/>
              </a:rPr>
              <a:t>b29nbGUuY29tLm5wgg8qLmdvb2dsZS5jb20ubnKCDyouZ29vZ2xlLmNvbS5vbYIP</a:t>
            </a:r>
          </a:p>
          <a:p>
            <a:r>
              <a:rPr lang="en-US" sz="2200" dirty="0" smtClean="0">
                <a:latin typeface="Lucida Grande"/>
                <a:ea typeface="Lucida Grande"/>
                <a:cs typeface="Lucida Grande"/>
                <a:sym typeface="Lucida Grande"/>
              </a:rPr>
              <a:t>Ki5nb29nbGUuY29tLnBhgg8qLmdvb2dsZS5jb20ucGWCDyouZ29vZ2xlLmNvbS5w</a:t>
            </a:r>
          </a:p>
          <a:p>
            <a:r>
              <a:rPr lang="en-US" sz="2200" dirty="0" smtClean="0">
                <a:latin typeface="Lucida Grande"/>
                <a:ea typeface="Lucida Grande"/>
                <a:cs typeface="Lucida Grande"/>
                <a:sym typeface="Lucida Grande"/>
              </a:rPr>
              <a:t>Z4IPKi5nb29nbGUuY29tLnBogg8qLmdvb2dsZS5jb20ucGuCDyouZ29vZ2xlLmNv</a:t>
            </a:r>
          </a:p>
          <a:p>
            <a:r>
              <a:rPr lang="en-US" sz="2200" dirty="0" smtClean="0">
                <a:latin typeface="Lucida Grande"/>
                <a:ea typeface="Lucida Grande"/>
                <a:cs typeface="Lucida Grande"/>
                <a:sym typeface="Lucida Grande"/>
              </a:rPr>
              <a:t>bS5wbIIPKi5nb29nbGUuY29tLnBygg8qLmdvb2dsZS5jb20ucHmCDyouZ29vZ2xl</a:t>
            </a:r>
          </a:p>
          <a:p>
            <a:r>
              <a:rPr lang="en-US" sz="2200" dirty="0" smtClean="0">
                <a:latin typeface="Lucida Grande"/>
                <a:ea typeface="Lucida Grande"/>
                <a:cs typeface="Lucida Grande"/>
                <a:sym typeface="Lucida Grande"/>
              </a:rPr>
              <a:t>LmNvbS5xYYIPKi5nb29nbGUuY29tLnJ1gg8qLmdvb2dsZS5jb20uc2GCDyouZ29v</a:t>
            </a:r>
          </a:p>
          <a:p>
            <a:r>
              <a:rPr lang="en-US" sz="2200" dirty="0" smtClean="0">
                <a:latin typeface="Lucida Grande"/>
                <a:ea typeface="Lucida Grande"/>
                <a:cs typeface="Lucida Grande"/>
                <a:sym typeface="Lucida Grande"/>
              </a:rPr>
              <a:t>Z2xlLmNvbS5zYoIPKi5nb29nbGUuY29tLnNngg8qLmdvb2dsZS5jb20uc2yCDyou</a:t>
            </a:r>
          </a:p>
          <a:p>
            <a:r>
              <a:rPr lang="en-US" sz="2200" dirty="0" smtClean="0">
                <a:latin typeface="Lucida Grande"/>
                <a:ea typeface="Lucida Grande"/>
                <a:cs typeface="Lucida Grande"/>
                <a:sym typeface="Lucida Grande"/>
              </a:rPr>
              <a:t>Z29vZ2xlLmNvbS5zdoIPKi5nb29nbGUuY29tLnRqgg8qLmdvb2dsZS5jb20udG6C</a:t>
            </a:r>
          </a:p>
          <a:p>
            <a:r>
              <a:rPr lang="en-US" sz="2200" dirty="0" smtClean="0">
                <a:latin typeface="Lucida Grande"/>
                <a:ea typeface="Lucida Grande"/>
                <a:cs typeface="Lucida Grande"/>
                <a:sym typeface="Lucida Grande"/>
              </a:rPr>
              <a:t>DyouZ29vZ2xlLmNvbS50coIPKi5nb29nbGUuY29tLnR3gg8qLmdvb2dsZS5jb20u</a:t>
            </a:r>
          </a:p>
          <a:p>
            <a:r>
              <a:rPr lang="en-US" sz="2200" dirty="0" smtClean="0">
                <a:latin typeface="Lucida Grande"/>
                <a:ea typeface="Lucida Grande"/>
                <a:cs typeface="Lucida Grande"/>
                <a:sym typeface="Lucida Grande"/>
              </a:rPr>
              <a:t>dWGCDyouZ29vZ2xlLmNvbS51eYIPKi5nb29nbGUuY29tLnZjgg8qLmdvb2dsZS5j</a:t>
            </a:r>
          </a:p>
          <a:p>
            <a:r>
              <a:rPr lang="en-US" sz="2200" dirty="0" smtClean="0">
                <a:latin typeface="Lucida Grande"/>
                <a:ea typeface="Lucida Grande"/>
                <a:cs typeface="Lucida Grande"/>
                <a:sym typeface="Lucida Grande"/>
              </a:rPr>
              <a:t>b20udmWCDyouZ29vZ2xlLmNvbS52boILKi5nb29nbGUuY3aCCyouZ29vZ2xlLmN6</a:t>
            </a:r>
          </a:p>
          <a:p>
            <a:r>
              <a:rPr lang="en-US" sz="2200" dirty="0" smtClean="0">
                <a:latin typeface="Lucida Grande"/>
                <a:ea typeface="Lucida Grande"/>
                <a:cs typeface="Lucida Grande"/>
                <a:sym typeface="Lucida Grande"/>
              </a:rPr>
              <a:t>ggsqLmdvb2dsZS5kZYILKi5nb29nbGUuZGqCCyouZ29vZ2xlLmRrggsqLmdvb2ds</a:t>
            </a:r>
          </a:p>
          <a:p>
            <a:r>
              <a:rPr lang="en-US" sz="2200" dirty="0" smtClean="0">
                <a:latin typeface="Lucida Grande"/>
                <a:ea typeface="Lucida Grande"/>
                <a:cs typeface="Lucida Grande"/>
                <a:sym typeface="Lucida Grande"/>
              </a:rPr>
              <a:t>ZS5kbYILKi5nb29nbGUuZHqCCyouZ29vZ2xlLmVlggsqLmdvb2dsZS5lc4ILKi5n</a:t>
            </a:r>
          </a:p>
          <a:p>
            <a:r>
              <a:rPr lang="en-US" sz="2200" dirty="0" smtClean="0">
                <a:latin typeface="Lucida Grande"/>
                <a:ea typeface="Lucida Grande"/>
                <a:cs typeface="Lucida Grande"/>
                <a:sym typeface="Lucida Grande"/>
              </a:rPr>
              <a:t>b29nbGUuZmmCCyouZ29vZ2xlLmZtggsqLmdvb2dsZS5mcoILKi5nb29nbGUuZ2GC</a:t>
            </a:r>
          </a:p>
          <a:p>
            <a:r>
              <a:rPr lang="en-US" sz="2200" dirty="0" smtClean="0">
                <a:latin typeface="Lucida Grande"/>
                <a:ea typeface="Lucida Grande"/>
                <a:cs typeface="Lucida Grande"/>
                <a:sym typeface="Lucida Grande"/>
              </a:rPr>
              <a:t>CyouZ29vZ2xlLmdlggsqLmdvb2dsZS5nZ4ILKi5nb29nbGUuZ2yCCyouZ29vZ2xl</a:t>
            </a:r>
          </a:p>
          <a:p>
            <a:r>
              <a:rPr lang="en-US" sz="2200" dirty="0" smtClean="0">
                <a:latin typeface="Lucida Grande"/>
                <a:ea typeface="Lucida Grande"/>
                <a:cs typeface="Lucida Grande"/>
                <a:sym typeface="Lucida Grande"/>
              </a:rPr>
              <a:t>LmdtggsqLmdvb2dsZS5ncIILKi5nb29nbGUuZ3KCCyouZ29vZ2xlLmd5ggsqLmdv</a:t>
            </a:r>
          </a:p>
          <a:p>
            <a:r>
              <a:rPr lang="en-US" sz="2200" dirty="0" smtClean="0">
                <a:latin typeface="Lucida Grande"/>
                <a:ea typeface="Lucida Grande"/>
                <a:cs typeface="Lucida Grande"/>
                <a:sym typeface="Lucida Grande"/>
              </a:rPr>
              <a:t>b2dsZS5oa4ILKi5nb29nbGUuaG6CCyouZ29vZ2xlLmhyggsqLmdvb2dsZS5odIIL</a:t>
            </a:r>
          </a:p>
          <a:p>
            <a:r>
              <a:rPr lang="en-US" sz="2200" dirty="0" smtClean="0">
                <a:latin typeface="Lucida Grande"/>
                <a:ea typeface="Lucida Grande"/>
                <a:cs typeface="Lucida Grande"/>
                <a:sym typeface="Lucida Grande"/>
              </a:rPr>
              <a:t>Ki5nb29nbGUuaHWCCyouZ29vZ2xlLmllggsqLmdvb2dsZS5pbYINKi5nb29nbGUu</a:t>
            </a:r>
          </a:p>
          <a:p>
            <a:r>
              <a:rPr lang="en-US" sz="2200" dirty="0" smtClean="0">
                <a:latin typeface="Lucida Grande"/>
                <a:ea typeface="Lucida Grande"/>
                <a:cs typeface="Lucida Grande"/>
                <a:sym typeface="Lucida Grande"/>
              </a:rPr>
              <a:t>aW5mb4ILKi5nb29nbGUuaXGCCyouZ29vZ2xlLmlyggsqLmdvb2dsZS5pc4ILKi5n</a:t>
            </a:r>
          </a:p>
          <a:p>
            <a:r>
              <a:rPr lang="en-US" sz="2200" dirty="0" smtClean="0">
                <a:latin typeface="Lucida Grande"/>
                <a:ea typeface="Lucida Grande"/>
                <a:cs typeface="Lucida Grande"/>
                <a:sym typeface="Lucida Grande"/>
              </a:rPr>
              <a:t>b29nbGUuaXSCDiouZ29vZ2xlLml0LmFvggsqLmdvb2dsZS5qZYILKi5nb29nbGUu</a:t>
            </a:r>
          </a:p>
          <a:p>
            <a:r>
              <a:rPr lang="en-US" sz="2200" dirty="0" smtClean="0">
                <a:latin typeface="Lucida Grande"/>
                <a:ea typeface="Lucida Grande"/>
                <a:cs typeface="Lucida Grande"/>
                <a:sym typeface="Lucida Grande"/>
              </a:rPr>
              <a:t>am+CDSouZ29vZ2xlLmpvYnOCCyouZ29vZ2xlLmpwggsqLmdvb2dsZS5rZ4ILKi5n</a:t>
            </a:r>
          </a:p>
          <a:p>
            <a:r>
              <a:rPr lang="en-US" sz="2200" dirty="0" smtClean="0">
                <a:latin typeface="Lucida Grande"/>
                <a:ea typeface="Lucida Grande"/>
                <a:cs typeface="Lucida Grande"/>
                <a:sym typeface="Lucida Grande"/>
              </a:rPr>
              <a:t>b29nbGUua2mCCyouZ29vZ2xlLmt6ggsqLmdvb2dsZS5sYYILKi5nb29nbGUubGmC</a:t>
            </a:r>
          </a:p>
          <a:p>
            <a:r>
              <a:rPr lang="en-US" sz="2200" dirty="0" smtClean="0">
                <a:latin typeface="Lucida Grande"/>
                <a:ea typeface="Lucida Grande"/>
                <a:cs typeface="Lucida Grande"/>
                <a:sym typeface="Lucida Grande"/>
              </a:rPr>
              <a:t>CyouZ29vZ2xlLmxrggsqLmdvb2dsZS5sdIILKi5nb29nbGUubHWCCyouZ29vZ2xl</a:t>
            </a:r>
          </a:p>
          <a:p>
            <a:r>
              <a:rPr lang="en-US" sz="2200" dirty="0" smtClean="0">
                <a:latin typeface="Lucida Grande"/>
                <a:ea typeface="Lucida Grande"/>
                <a:cs typeface="Lucida Grande"/>
                <a:sym typeface="Lucida Grande"/>
              </a:rPr>
              <a:t>Lmx2ggsqLmdvb2dsZS5tZIILKi5nb29nbGUubWWCCyouZ29vZ2xlLm1nggsqLmdv</a:t>
            </a:r>
          </a:p>
          <a:p>
            <a:r>
              <a:rPr lang="en-US" sz="2200" dirty="0" smtClean="0">
                <a:latin typeface="Lucida Grande"/>
                <a:ea typeface="Lucida Grande"/>
                <a:cs typeface="Lucida Grande"/>
                <a:sym typeface="Lucida Grande"/>
              </a:rPr>
              <a:t>b2dsZS5ta4ILKi5nb29nbGUubWyCCyouZ29vZ2xlLm1uggsqLmdvb2dsZS5tc4IL</a:t>
            </a:r>
          </a:p>
          <a:p>
            <a:r>
              <a:rPr lang="en-US" sz="2200" dirty="0" smtClean="0">
                <a:latin typeface="Lucida Grande"/>
                <a:ea typeface="Lucida Grande"/>
                <a:cs typeface="Lucida Grande"/>
                <a:sym typeface="Lucida Grande"/>
              </a:rPr>
              <a:t>Ki5nb29nbGUubXWCCyouZ29vZ2xlLm12ggsqLmdvb2dsZS5td4ILKi5nb29nbGUu</a:t>
            </a:r>
          </a:p>
          <a:p>
            <a:r>
              <a:rPr lang="en-US" sz="2200" dirty="0" smtClean="0">
                <a:latin typeface="Lucida Grande"/>
                <a:ea typeface="Lucida Grande"/>
                <a:cs typeface="Lucida Grande"/>
                <a:sym typeface="Lucida Grande"/>
              </a:rPr>
              <a:t>bmWCDiouZ29vZ2xlLm5lLmpwggwqLmdvb2dsZS5uZXSCCyouZ29vZ2xlLm5nggsq</a:t>
            </a:r>
          </a:p>
          <a:p>
            <a:r>
              <a:rPr lang="en-US" sz="2200" dirty="0" smtClean="0">
                <a:latin typeface="Lucida Grande"/>
                <a:ea typeface="Lucida Grande"/>
                <a:cs typeface="Lucida Grande"/>
                <a:sym typeface="Lucida Grande"/>
              </a:rPr>
              <a:t>Lmdvb2dsZS5ubIILKi5nb29nbGUubm+CCyouZ29vZ2xlLm5yggsqLmdvb2dsZS5u</a:t>
            </a:r>
          </a:p>
          <a:p>
            <a:r>
              <a:rPr lang="en-US" sz="2200" dirty="0" smtClean="0">
                <a:latin typeface="Lucida Grande"/>
                <a:ea typeface="Lucida Grande"/>
                <a:cs typeface="Lucida Grande"/>
                <a:sym typeface="Lucida Grande"/>
              </a:rPr>
              <a:t>dYIPKi5nb29nbGUub2ZmLmFpggsqLmdvb2dsZS5wa4ILKi5nb29nbGUucGyCCyou</a:t>
            </a:r>
          </a:p>
          <a:p>
            <a:r>
              <a:rPr lang="en-US" sz="2200" dirty="0" smtClean="0">
                <a:latin typeface="Lucida Grande"/>
                <a:ea typeface="Lucida Grande"/>
                <a:cs typeface="Lucida Grande"/>
                <a:sym typeface="Lucida Grande"/>
              </a:rPr>
              <a:t>Z29vZ2xlLnBuggsqLmdvb2dsZS5wc4ILKi5nb29nbGUucHSCCyouZ29vZ2xlLnJv</a:t>
            </a:r>
          </a:p>
          <a:p>
            <a:r>
              <a:rPr lang="en-US" sz="2200" dirty="0" smtClean="0">
                <a:latin typeface="Lucida Grande"/>
                <a:ea typeface="Lucida Grande"/>
                <a:cs typeface="Lucida Grande"/>
                <a:sym typeface="Lucida Grande"/>
              </a:rPr>
              <a:t>ggsqLmdvb2dsZS5yc4ILKi5nb29nbGUucnWCCyouZ29vZ2xlLnJ3ggsqLmdvb2ds</a:t>
            </a:r>
          </a:p>
          <a:p>
            <a:r>
              <a:rPr lang="en-US" sz="2200" dirty="0" smtClean="0">
                <a:latin typeface="Lucida Grande"/>
                <a:ea typeface="Lucida Grande"/>
                <a:cs typeface="Lucida Grande"/>
                <a:sym typeface="Lucida Grande"/>
              </a:rPr>
              <a:t>ZS5zY4ILKi5nb29nbGUuc2WCCyouZ29vZ2xlLnNoggsqLmdvb2dsZS5zaYILKi5n</a:t>
            </a:r>
          </a:p>
          <a:p>
            <a:r>
              <a:rPr lang="en-US" sz="2200" dirty="0" smtClean="0">
                <a:latin typeface="Lucida Grande"/>
                <a:ea typeface="Lucida Grande"/>
                <a:cs typeface="Lucida Grande"/>
                <a:sym typeface="Lucida Grande"/>
              </a:rPr>
              <a:t>b29nbGUuc2uCCyouZ29vZ2xlLnNtggsqLmdvb2dsZS5zboILKi5nb29nbGUuc2+C</a:t>
            </a:r>
          </a:p>
          <a:p>
            <a:r>
              <a:rPr lang="en-US" sz="2200" dirty="0" smtClean="0">
                <a:latin typeface="Lucida Grande"/>
                <a:ea typeface="Lucida Grande"/>
                <a:cs typeface="Lucida Grande"/>
                <a:sym typeface="Lucida Grande"/>
              </a:rPr>
              <a:t>CyouZ29vZ2xlLnNyggsqLmdvb2dsZS5zdIILKi5nb29nbGUudGSCCyouZ29vZ2xl</a:t>
            </a:r>
          </a:p>
          <a:p>
            <a:r>
              <a:rPr lang="en-US" sz="2200" dirty="0" smtClean="0">
                <a:latin typeface="Lucida Grande"/>
                <a:ea typeface="Lucida Grande"/>
                <a:cs typeface="Lucida Grande"/>
                <a:sym typeface="Lucida Grande"/>
              </a:rPr>
              <a:t>LnRnggsqLmdvb2dsZS50a4ILKi5nb29nbGUudGyCCyouZ29vZ2xlLnRtggsqLmdv</a:t>
            </a:r>
          </a:p>
          <a:p>
            <a:r>
              <a:rPr lang="en-US" sz="2200" dirty="0" smtClean="0">
                <a:latin typeface="Lucida Grande"/>
                <a:ea typeface="Lucida Grande"/>
                <a:cs typeface="Lucida Grande"/>
                <a:sym typeface="Lucida Grande"/>
              </a:rPr>
              <a:t>b2dsZS50boILKi5nb29nbGUudG+CCyouZ29vZ2xlLnR0ggsqLmdvb2dsZS51c4IL</a:t>
            </a:r>
          </a:p>
          <a:p>
            <a:r>
              <a:rPr lang="en-US" sz="2200" dirty="0" smtClean="0">
                <a:latin typeface="Lucida Grande"/>
                <a:ea typeface="Lucida Grande"/>
                <a:cs typeface="Lucida Grande"/>
                <a:sym typeface="Lucida Grande"/>
              </a:rPr>
              <a:t>Ki5nb29nbGUudXqCCyouZ29vZ2xlLnZnggsqLmdvb2dsZS52dYILKi5nb29nbGUu</a:t>
            </a:r>
          </a:p>
          <a:p>
            <a:r>
              <a:rPr lang="en-US" sz="2200" dirty="0" smtClean="0">
                <a:latin typeface="Lucida Grande"/>
                <a:ea typeface="Lucida Grande"/>
                <a:cs typeface="Lucida Grande"/>
                <a:sym typeface="Lucida Grande"/>
              </a:rPr>
              <a:t>d3OCDyouZ29vZ2xlYXBpcy5jboIUKi5nb29nbGVjb21tZXJjZS5jb22CESouZ29v</a:t>
            </a:r>
          </a:p>
          <a:p>
            <a:r>
              <a:rPr lang="en-US" sz="2200" dirty="0" smtClean="0">
                <a:latin typeface="Lucida Grande"/>
                <a:ea typeface="Lucida Grande"/>
                <a:cs typeface="Lucida Grande"/>
                <a:sym typeface="Lucida Grande"/>
              </a:rPr>
              <a:t>Z2xldmlkZW8uY29tgg0qLmdzdGF0aWMuY29tggoqLmd2dDEuY29tghQqLmpwLmRv</a:t>
            </a:r>
          </a:p>
          <a:p>
            <a:r>
              <a:rPr lang="en-US" sz="2200" dirty="0" smtClean="0">
                <a:latin typeface="Lucida Grande"/>
                <a:ea typeface="Lucida Grande"/>
                <a:cs typeface="Lucida Grande"/>
                <a:sym typeface="Lucida Grande"/>
              </a:rPr>
              <a:t>dWJsZWNsaWNrLm5ldIIUKi5tZXRyaWMuZ3N0YXRpYy5jb22CFCoudWsuZG91Ymxl</a:t>
            </a:r>
          </a:p>
          <a:p>
            <a:r>
              <a:rPr lang="en-US" sz="2200" dirty="0" smtClean="0">
                <a:latin typeface="Lucida Grande"/>
                <a:ea typeface="Lucida Grande"/>
                <a:cs typeface="Lucida Grande"/>
                <a:sym typeface="Lucida Grande"/>
              </a:rPr>
              <a:t>Y2xpY2submV0ggwqLnVyY2hpbi5jb22CECoudXJsLmdvb2dsZS5jb22CFioueW91</a:t>
            </a:r>
          </a:p>
          <a:p>
            <a:r>
              <a:rPr lang="en-US" sz="2200" dirty="0" smtClean="0">
                <a:latin typeface="Lucida Grande"/>
                <a:ea typeface="Lucida Grande"/>
                <a:cs typeface="Lucida Grande"/>
                <a:sym typeface="Lucida Grande"/>
              </a:rPr>
              <a:t>dHViZS1ub2Nvb2tpZS5jb22CDSoueW91dHViZS5jb22CFioueW91dHViZWVkdWNh</a:t>
            </a:r>
          </a:p>
          <a:p>
            <a:r>
              <a:rPr lang="en-US" sz="2200" dirty="0" smtClean="0">
                <a:latin typeface="Lucida Grande"/>
                <a:ea typeface="Lucida Grande"/>
                <a:cs typeface="Lucida Grande"/>
                <a:sym typeface="Lucida Grande"/>
              </a:rPr>
              <a:t>dGlvbi5jb22CCyoueXRpbWcuY29tghVhZC5tby5kb3VibGVjbGljay5uZXSCC2Fu</a:t>
            </a:r>
          </a:p>
          <a:p>
            <a:r>
              <a:rPr lang="en-US" sz="2200" dirty="0" smtClean="0">
                <a:latin typeface="Lucida Grande"/>
                <a:ea typeface="Lucida Grande"/>
                <a:cs typeface="Lucida Grande"/>
                <a:sym typeface="Lucida Grande"/>
              </a:rPr>
              <a:t>ZHJvaWQuY29tgg9kb3VibGVjbGljay5uZXSCBGcuY2+CBmdvby5nbIIUZ29vZ2xl</a:t>
            </a:r>
          </a:p>
          <a:p>
            <a:r>
              <a:rPr lang="en-US" sz="2200" dirty="0" smtClean="0">
                <a:latin typeface="Lucida Grande"/>
                <a:ea typeface="Lucida Grande"/>
                <a:cs typeface="Lucida Grande"/>
                <a:sym typeface="Lucida Grande"/>
              </a:rPr>
              <a:t>LWFuYWx5dGljcy5jb22CCWdvb2dsZS5hY4IJZ29vZ2xlLmFkgglnb29nbGUuYWWC</a:t>
            </a:r>
          </a:p>
          <a:p>
            <a:r>
              <a:rPr lang="en-US" sz="2200" dirty="0" smtClean="0">
                <a:latin typeface="Lucida Grande"/>
                <a:ea typeface="Lucida Grande"/>
                <a:cs typeface="Lucida Grande"/>
                <a:sym typeface="Lucida Grande"/>
              </a:rPr>
              <a:t>CWdvb2dsZS5hZoIJZ29vZ2xlLmFngglnb29nbGUuYWyCCWdvb2dsZS5hbYIJZ29v</a:t>
            </a:r>
          </a:p>
          <a:p>
            <a:r>
              <a:rPr lang="en-US" sz="2200" dirty="0" smtClean="0">
                <a:latin typeface="Lucida Grande"/>
                <a:ea typeface="Lucida Grande"/>
                <a:cs typeface="Lucida Grande"/>
                <a:sym typeface="Lucida Grande"/>
              </a:rPr>
              <a:t>Z2xlLmFzgglnb29nbGUuYXSCCWdvb2dsZS5heoIJZ29vZ2xlLmJhgglnb29nbGUu</a:t>
            </a:r>
          </a:p>
          <a:p>
            <a:r>
              <a:rPr lang="en-US" sz="2200" dirty="0" smtClean="0">
                <a:latin typeface="Lucida Grande"/>
                <a:ea typeface="Lucida Grande"/>
                <a:cs typeface="Lucida Grande"/>
                <a:sym typeface="Lucida Grande"/>
              </a:rPr>
              <a:t>YmWCCWdvb2dsZS5iZoIJZ29vZ2xlLmJngglnb29nbGUuYmmCCWdvb2dsZS5iaoIJ</a:t>
            </a:r>
          </a:p>
          <a:p>
            <a:r>
              <a:rPr lang="en-US" sz="2200" dirty="0" smtClean="0">
                <a:latin typeface="Lucida Grande"/>
                <a:ea typeface="Lucida Grande"/>
                <a:cs typeface="Lucida Grande"/>
                <a:sym typeface="Lucida Grande"/>
              </a:rPr>
              <a:t>Z29vZ2xlLmJzgglnb29nbGUuYnSCCWdvb2dsZS5ieYIJZ29vZ2xlLmNhggpnb29n</a:t>
            </a:r>
          </a:p>
          <a:p>
            <a:r>
              <a:rPr lang="en-US" sz="2200" dirty="0" smtClean="0">
                <a:latin typeface="Lucida Grande"/>
                <a:ea typeface="Lucida Grande"/>
                <a:cs typeface="Lucida Grande"/>
                <a:sym typeface="Lucida Grande"/>
              </a:rPr>
              <a:t>bGUuY2F0gglnb29nbGUuY2OCCWdvb2dsZS5jZIIJZ29vZ2xlLmNmgglnb29nbGUu</a:t>
            </a:r>
          </a:p>
          <a:p>
            <a:r>
              <a:rPr lang="en-US" sz="2200" dirty="0" smtClean="0">
                <a:latin typeface="Lucida Grande"/>
                <a:ea typeface="Lucida Grande"/>
                <a:cs typeface="Lucida Grande"/>
                <a:sym typeface="Lucida Grande"/>
              </a:rPr>
              <a:t>Y2eCCWdvb2dsZS5jaIIJZ29vZ2xlLmNpgglnb29nbGUuY2yCCWdvb2dsZS5jbYIJ</a:t>
            </a:r>
          </a:p>
          <a:p>
            <a:r>
              <a:rPr lang="en-US" sz="2200" dirty="0" smtClean="0">
                <a:latin typeface="Lucida Grande"/>
                <a:ea typeface="Lucida Grande"/>
                <a:cs typeface="Lucida Grande"/>
                <a:sym typeface="Lucida Grande"/>
              </a:rPr>
              <a:t>Z29vZ2xlLmNuggxnb29nbGUuY28uYW+CDGdvb2dsZS5jby5id4IMZ29vZ2xlLmNv</a:t>
            </a:r>
          </a:p>
          <a:p>
            <a:r>
              <a:rPr lang="en-US" sz="2200" dirty="0" smtClean="0">
                <a:latin typeface="Lucida Grande"/>
                <a:ea typeface="Lucida Grande"/>
                <a:cs typeface="Lucida Grande"/>
                <a:sym typeface="Lucida Grande"/>
              </a:rPr>
              <a:t>LmNrggxnb29nbGUuY28uY3KCDGdvb2dsZS5jby5odYIMZ29vZ2xlLmNvLmlkggxn</a:t>
            </a:r>
          </a:p>
          <a:p>
            <a:r>
              <a:rPr lang="en-US" sz="2200" dirty="0" smtClean="0">
                <a:latin typeface="Lucida Grande"/>
                <a:ea typeface="Lucida Grande"/>
                <a:cs typeface="Lucida Grande"/>
                <a:sym typeface="Lucida Grande"/>
              </a:rPr>
              <a:t>b29nbGUuY28uaWyCDGdvb2dsZS5jby5pbYIMZ29vZ2xlLmNvLmluggxnb29nbGUu</a:t>
            </a:r>
          </a:p>
          <a:p>
            <a:r>
              <a:rPr lang="en-US" sz="2200" dirty="0" smtClean="0">
                <a:latin typeface="Lucida Grande"/>
                <a:ea typeface="Lucida Grande"/>
                <a:cs typeface="Lucida Grande"/>
                <a:sym typeface="Lucida Grande"/>
              </a:rPr>
              <a:t>Y28uamWCDGdvb2dsZS5jby5qcIIMZ29vZ2xlLmNvLmtlggxnb29nbGUuY28ua3KC</a:t>
            </a:r>
          </a:p>
          <a:p>
            <a:r>
              <a:rPr lang="en-US" sz="2200" dirty="0" smtClean="0">
                <a:latin typeface="Lucida Grande"/>
                <a:ea typeface="Lucida Grande"/>
                <a:cs typeface="Lucida Grande"/>
                <a:sym typeface="Lucida Grande"/>
              </a:rPr>
              <a:t>DGdvb2dsZS5jby5sc4IMZ29vZ2xlLmNvLm1hggxnb29nbGUuY28ubXqCDGdvb2ds</a:t>
            </a:r>
          </a:p>
          <a:p>
            <a:r>
              <a:rPr lang="en-US" sz="2200" dirty="0" smtClean="0">
                <a:latin typeface="Lucida Grande"/>
                <a:ea typeface="Lucida Grande"/>
                <a:cs typeface="Lucida Grande"/>
                <a:sym typeface="Lucida Grande"/>
              </a:rPr>
              <a:t>ZS5jby5ueoIMZ29vZ2xlLmNvLnRoggxnb29nbGUuY28udHqCDGdvb2dsZS5jby51</a:t>
            </a:r>
          </a:p>
          <a:p>
            <a:r>
              <a:rPr lang="en-US" sz="2200" dirty="0" smtClean="0">
                <a:latin typeface="Lucida Grande"/>
                <a:ea typeface="Lucida Grande"/>
                <a:cs typeface="Lucida Grande"/>
                <a:sym typeface="Lucida Grande"/>
              </a:rPr>
              <a:t>Z4IMZ29vZ2xlLmNvLnVrggxnb29nbGUuY28udXqCDGdvb2dsZS5jby52ZYIMZ29v</a:t>
            </a:r>
          </a:p>
          <a:p>
            <a:r>
              <a:rPr lang="en-US" sz="2200" dirty="0" smtClean="0">
                <a:latin typeface="Lucida Grande"/>
                <a:ea typeface="Lucida Grande"/>
                <a:cs typeface="Lucida Grande"/>
                <a:sym typeface="Lucida Grande"/>
              </a:rPr>
              <a:t>Z2xlLmNvLnZpggxnb29nbGUuY28uemGCDGdvb2dsZS5jby56bYIMZ29vZ2xlLmNv</a:t>
            </a:r>
          </a:p>
          <a:p>
            <a:r>
              <a:rPr lang="en-US" sz="2200" dirty="0" smtClean="0">
                <a:latin typeface="Lucida Grande"/>
                <a:ea typeface="Lucida Grande"/>
                <a:cs typeface="Lucida Grande"/>
                <a:sym typeface="Lucida Grande"/>
              </a:rPr>
              <a:t>Lnp3gg1nb29nbGUuY29tLmFmgg1nb29nbGUuY29tLmFngg1nb29nbGUuY29tLmFp</a:t>
            </a:r>
          </a:p>
          <a:p>
            <a:r>
              <a:rPr lang="en-US" sz="2200" dirty="0" smtClean="0">
                <a:latin typeface="Lucida Grande"/>
                <a:ea typeface="Lucida Grande"/>
                <a:cs typeface="Lucida Grande"/>
                <a:sym typeface="Lucida Grande"/>
              </a:rPr>
              <a:t>gg1nb29nbGUuY29tLmFygg1nb29nbGUuY29tLmF1gg1nb29nbGUuY29tLmJkgg1n</a:t>
            </a:r>
          </a:p>
          <a:p>
            <a:r>
              <a:rPr lang="en-US" sz="2200" dirty="0" smtClean="0">
                <a:latin typeface="Lucida Grande"/>
                <a:ea typeface="Lucida Grande"/>
                <a:cs typeface="Lucida Grande"/>
                <a:sym typeface="Lucida Grande"/>
              </a:rPr>
              <a:t>b29nbGUuY29tLmJogg1nb29nbGUuY29tLmJugg1nb29nbGUuY29tLmJvgg1nb29n</a:t>
            </a:r>
          </a:p>
          <a:p>
            <a:r>
              <a:rPr lang="en-US" sz="2200" dirty="0" smtClean="0">
                <a:latin typeface="Lucida Grande"/>
                <a:ea typeface="Lucida Grande"/>
                <a:cs typeface="Lucida Grande"/>
                <a:sym typeface="Lucida Grande"/>
              </a:rPr>
              <a:t>bGUuY29tLmJygg1nb29nbGUuY29tLmJ5gg1nb29nbGUuY29tLmJ6gg1nb29nbGUu</a:t>
            </a:r>
          </a:p>
          <a:p>
            <a:r>
              <a:rPr lang="en-US" sz="2200" dirty="0" smtClean="0">
                <a:latin typeface="Lucida Grande"/>
                <a:ea typeface="Lucida Grande"/>
                <a:cs typeface="Lucida Grande"/>
                <a:sym typeface="Lucida Grande"/>
              </a:rPr>
              <a:t>Y29tLmNugg1nb29nbGUuY29tLmNvgg1nb29nbGUuY29tLmN1gg1nb29nbGUuY29t</a:t>
            </a:r>
          </a:p>
          <a:p>
            <a:r>
              <a:rPr lang="en-US" sz="2200" dirty="0" smtClean="0">
                <a:latin typeface="Lucida Grande"/>
                <a:ea typeface="Lucida Grande"/>
                <a:cs typeface="Lucida Grande"/>
                <a:sym typeface="Lucida Grande"/>
              </a:rPr>
              <a:t>LmN5gg1nb29nbGUuY29tLmRvgg1nb29nbGUuY29tLmVjgg1nb29nbGUuY29tLmVn</a:t>
            </a:r>
          </a:p>
          <a:p>
            <a:r>
              <a:rPr lang="en-US" sz="2200" dirty="0" smtClean="0">
                <a:latin typeface="Lucida Grande"/>
                <a:ea typeface="Lucida Grande"/>
                <a:cs typeface="Lucida Grande"/>
                <a:sym typeface="Lucida Grande"/>
              </a:rPr>
              <a:t>gg1nb29nbGUuY29tLmV0gg1nb29nbGUuY29tLmZqgg1nb29nbGUuY29tLmdlgg1n</a:t>
            </a:r>
          </a:p>
          <a:p>
            <a:r>
              <a:rPr lang="en-US" sz="2200" dirty="0" smtClean="0">
                <a:latin typeface="Lucida Grande"/>
                <a:ea typeface="Lucida Grande"/>
                <a:cs typeface="Lucida Grande"/>
                <a:sym typeface="Lucida Grande"/>
              </a:rPr>
              <a:t>b29nbGUuY29tLmdogg1nb29nbGUuY29tLmdpgg1nb29nbGUuY29tLmdygg1nb29n</a:t>
            </a:r>
          </a:p>
          <a:p>
            <a:r>
              <a:rPr lang="en-US" sz="2200" dirty="0" smtClean="0">
                <a:latin typeface="Lucida Grande"/>
                <a:ea typeface="Lucida Grande"/>
                <a:cs typeface="Lucida Grande"/>
                <a:sym typeface="Lucida Grande"/>
              </a:rPr>
              <a:t>bGUuY29tLmd0gg1nb29nbGUuY29tLmhrgg1nb29nbGUuY29tLmlxgg1nb29nbGUu</a:t>
            </a:r>
          </a:p>
          <a:p>
            <a:r>
              <a:rPr lang="en-US" sz="2200" dirty="0" smtClean="0">
                <a:latin typeface="Lucida Grande"/>
                <a:ea typeface="Lucida Grande"/>
                <a:cs typeface="Lucida Grande"/>
                <a:sym typeface="Lucida Grande"/>
              </a:rPr>
              <a:t>Y29tLmptgg1nb29nbGUuY29tLmpvgg1nb29nbGUuY29tLmtogg1nb29nbGUuY29t</a:t>
            </a:r>
          </a:p>
          <a:p>
            <a:r>
              <a:rPr lang="en-US" sz="2200" dirty="0" smtClean="0">
                <a:latin typeface="Lucida Grande"/>
                <a:ea typeface="Lucida Grande"/>
                <a:cs typeface="Lucida Grande"/>
                <a:sym typeface="Lucida Grande"/>
              </a:rPr>
              <a:t>Lmt3gg1nb29nbGUuY29tLmxigg1nb29nbGUuY29tLmx5gg1nb29nbGUuY29tLm1t</a:t>
            </a:r>
          </a:p>
          <a:p>
            <a:r>
              <a:rPr lang="en-US" sz="2200" dirty="0" smtClean="0">
                <a:latin typeface="Lucida Grande"/>
                <a:ea typeface="Lucida Grande"/>
                <a:cs typeface="Lucida Grande"/>
                <a:sym typeface="Lucida Grande"/>
              </a:rPr>
              <a:t>gg1nb29nbGUuY29tLm10gg1nb29nbGUuY29tLm14gg1nb29nbGUuY29tLm15gg1n</a:t>
            </a:r>
          </a:p>
          <a:p>
            <a:r>
              <a:rPr lang="en-US" sz="2200" dirty="0" smtClean="0">
                <a:latin typeface="Lucida Grande"/>
                <a:ea typeface="Lucida Grande"/>
                <a:cs typeface="Lucida Grande"/>
                <a:sym typeface="Lucida Grande"/>
              </a:rPr>
              <a:t>b29nbGUuY29tLm5hgg1nb29nbGUuY29tLm5mgg1nb29nbGUuY29tLm5ngg1nb29n</a:t>
            </a:r>
          </a:p>
          <a:p>
            <a:r>
              <a:rPr lang="en-US" sz="2200" dirty="0" smtClean="0">
                <a:latin typeface="Lucida Grande"/>
                <a:ea typeface="Lucida Grande"/>
                <a:cs typeface="Lucida Grande"/>
                <a:sym typeface="Lucida Grande"/>
              </a:rPr>
              <a:t>bGUuY29tLm5pgg1nb29nbGUuY29tLm5wgg1nb29nbGUuY29tLm5ygg1nb29nbGUu</a:t>
            </a:r>
          </a:p>
          <a:p>
            <a:r>
              <a:rPr lang="en-US" sz="2200" dirty="0" smtClean="0">
                <a:latin typeface="Lucida Grande"/>
                <a:ea typeface="Lucida Grande"/>
                <a:cs typeface="Lucida Grande"/>
                <a:sym typeface="Lucida Grande"/>
              </a:rPr>
              <a:t>Y29tLm9tgg1nb29nbGUuY29tLnBhgg1nb29nbGUuY29tLnBlgg1nb29nbGUuY29t</a:t>
            </a:r>
          </a:p>
          <a:p>
            <a:r>
              <a:rPr lang="en-US" sz="2200" dirty="0" smtClean="0">
                <a:latin typeface="Lucida Grande"/>
                <a:ea typeface="Lucida Grande"/>
                <a:cs typeface="Lucida Grande"/>
                <a:sym typeface="Lucida Grande"/>
              </a:rPr>
              <a:t>LnBngg1nb29nbGUuY29tLnBogg1nb29nbGUuY29tLnBrgg1nb29nbGUuY29tLnBs</a:t>
            </a:r>
          </a:p>
          <a:p>
            <a:r>
              <a:rPr lang="en-US" sz="2200" dirty="0" smtClean="0">
                <a:latin typeface="Lucida Grande"/>
                <a:ea typeface="Lucida Grande"/>
                <a:cs typeface="Lucida Grande"/>
                <a:sym typeface="Lucida Grande"/>
              </a:rPr>
              <a:t>gg1nb29nbGUuY29tLnBygg1nb29nbGUuY29tLnB5gg1nb29nbGUuY29tLnFhgg1n</a:t>
            </a:r>
          </a:p>
          <a:p>
            <a:r>
              <a:rPr lang="en-US" sz="2200" dirty="0" smtClean="0">
                <a:latin typeface="Lucida Grande"/>
                <a:ea typeface="Lucida Grande"/>
                <a:cs typeface="Lucida Grande"/>
                <a:sym typeface="Lucida Grande"/>
              </a:rPr>
              <a:t>b29nbGUuY29tLnJ1gg1nb29nbGUuY29tLnNhgg1nb29nbGUuY29tLnNigg1nb29n</a:t>
            </a:r>
          </a:p>
          <a:p>
            <a:r>
              <a:rPr lang="en-US" sz="2200" dirty="0" smtClean="0">
                <a:latin typeface="Lucida Grande"/>
                <a:ea typeface="Lucida Grande"/>
                <a:cs typeface="Lucida Grande"/>
                <a:sym typeface="Lucida Grande"/>
              </a:rPr>
              <a:t>bGUuY29tLnNngg1nb29nbGUuY29tLnNsgg1nb29nbGUuY29tLnN2gg1nb29nbGUu</a:t>
            </a:r>
          </a:p>
          <a:p>
            <a:r>
              <a:rPr lang="en-US" sz="2200" dirty="0" smtClean="0">
                <a:latin typeface="Lucida Grande"/>
                <a:ea typeface="Lucida Grande"/>
                <a:cs typeface="Lucida Grande"/>
                <a:sym typeface="Lucida Grande"/>
              </a:rPr>
              <a:t>Y29tLnRqgg1nb29nbGUuY29tLnRugg1nb29nbGUuY29tLnRygg1nb29nbGUuY29t</a:t>
            </a:r>
          </a:p>
          <a:p>
            <a:r>
              <a:rPr lang="en-US" sz="2200" dirty="0" smtClean="0">
                <a:latin typeface="Lucida Grande"/>
                <a:ea typeface="Lucida Grande"/>
                <a:cs typeface="Lucida Grande"/>
                <a:sym typeface="Lucida Grande"/>
              </a:rPr>
              <a:t>LnR3gg1nb29nbGUuY29tLnVhgg1nb29nbGUuY29tLnV5gg1nb29nbGUuY29tLnZj</a:t>
            </a:r>
          </a:p>
          <a:p>
            <a:r>
              <a:rPr lang="en-US" sz="2200" dirty="0" smtClean="0">
                <a:latin typeface="Lucida Grande"/>
                <a:ea typeface="Lucida Grande"/>
                <a:cs typeface="Lucida Grande"/>
                <a:sym typeface="Lucida Grande"/>
              </a:rPr>
              <a:t>gg1nb29nbGUuY29tLnZlgg1nb29nbGUuY29tLnZugglnb29nbGUuY3aCCWdvb2ds</a:t>
            </a:r>
          </a:p>
          <a:p>
            <a:r>
              <a:rPr lang="en-US" sz="2200" dirty="0" smtClean="0">
                <a:latin typeface="Lucida Grande"/>
                <a:ea typeface="Lucida Grande"/>
                <a:cs typeface="Lucida Grande"/>
                <a:sym typeface="Lucida Grande"/>
              </a:rPr>
              <a:t>ZS5jeoIJZ29vZ2xlLmRlgglnb29nbGUuZGqCCWdvb2dsZS5ka4IJZ29vZ2xlLmRt</a:t>
            </a:r>
          </a:p>
          <a:p>
            <a:r>
              <a:rPr lang="en-US" sz="2200" dirty="0" smtClean="0">
                <a:latin typeface="Lucida Grande"/>
                <a:ea typeface="Lucida Grande"/>
                <a:cs typeface="Lucida Grande"/>
                <a:sym typeface="Lucida Grande"/>
              </a:rPr>
              <a:t>gglnb29nbGUuZHqCCWdvb2dsZS5lZYIJZ29vZ2xlLmVzgglnb29nbGUuZmmCCWdv</a:t>
            </a:r>
          </a:p>
          <a:p>
            <a:r>
              <a:rPr lang="en-US" sz="2200" dirty="0" smtClean="0">
                <a:latin typeface="Lucida Grande"/>
                <a:ea typeface="Lucida Grande"/>
                <a:cs typeface="Lucida Grande"/>
                <a:sym typeface="Lucida Grande"/>
              </a:rPr>
              <a:t>b2dsZS5mbYIJZ29vZ2xlLmZygglnb29nbGUuZ2GCCWdvb2dsZS5nZYIJZ29vZ2xl</a:t>
            </a:r>
          </a:p>
          <a:p>
            <a:r>
              <a:rPr lang="en-US" sz="2200" dirty="0" smtClean="0">
                <a:latin typeface="Lucida Grande"/>
                <a:ea typeface="Lucida Grande"/>
                <a:cs typeface="Lucida Grande"/>
                <a:sym typeface="Lucida Grande"/>
              </a:rPr>
              <a:t>Lmdngglnb29nbGUuZ2yCCWdvb2dsZS5nbYIJZ29vZ2xlLmdwgglnb29nbGUuZ3KC</a:t>
            </a:r>
          </a:p>
          <a:p>
            <a:r>
              <a:rPr lang="en-US" sz="2200" dirty="0" smtClean="0">
                <a:latin typeface="Lucida Grande"/>
                <a:ea typeface="Lucida Grande"/>
                <a:cs typeface="Lucida Grande"/>
                <a:sym typeface="Lucida Grande"/>
              </a:rPr>
              <a:t>CWdvb2dsZS5neYIJZ29vZ2xlLmhrgglnb29nbGUuaG6CCWdvb2dsZS5ocoIJZ29v</a:t>
            </a:r>
          </a:p>
          <a:p>
            <a:r>
              <a:rPr lang="en-US" sz="2200" dirty="0" smtClean="0">
                <a:latin typeface="Lucida Grande"/>
                <a:ea typeface="Lucida Grande"/>
                <a:cs typeface="Lucida Grande"/>
                <a:sym typeface="Lucida Grande"/>
              </a:rPr>
              <a:t>Z2xlLmh0gglnb29nbGUuaHWCCWdvb2dsZS5pZYIJZ29vZ2xlLmltggtnb29nbGUu</a:t>
            </a:r>
          </a:p>
          <a:p>
            <a:r>
              <a:rPr lang="en-US" sz="2200" dirty="0" smtClean="0">
                <a:latin typeface="Lucida Grande"/>
                <a:ea typeface="Lucida Grande"/>
                <a:cs typeface="Lucida Grande"/>
                <a:sym typeface="Lucida Grande"/>
              </a:rPr>
              <a:t>aW5mb4IJZ29vZ2xlLmlxgglnb29nbGUuaXKCCWdvb2dsZS5pc4IJZ29vZ2xlLml0</a:t>
            </a:r>
          </a:p>
          <a:p>
            <a:r>
              <a:rPr lang="en-US" sz="2200" dirty="0" smtClean="0">
                <a:latin typeface="Lucida Grande"/>
                <a:ea typeface="Lucida Grande"/>
                <a:cs typeface="Lucida Grande"/>
                <a:sym typeface="Lucida Grande"/>
              </a:rPr>
              <a:t>ggxnb29nbGUuaXQuYW+CCWdvb2dsZS5qZYIJZ29vZ2xlLmpvggtnb29nbGUuam9i</a:t>
            </a:r>
          </a:p>
          <a:p>
            <a:r>
              <a:rPr lang="en-US" sz="2200" dirty="0" smtClean="0">
                <a:latin typeface="Lucida Grande"/>
                <a:ea typeface="Lucida Grande"/>
                <a:cs typeface="Lucida Grande"/>
                <a:sym typeface="Lucida Grande"/>
              </a:rPr>
              <a:t>c4IJZ29vZ2xlLmpwgglnb29nbGUua2eCCWdvb2dsZS5raYIJZ29vZ2xlLmt6ggln</a:t>
            </a:r>
          </a:p>
          <a:p>
            <a:r>
              <a:rPr lang="en-US" sz="2200" dirty="0" smtClean="0">
                <a:latin typeface="Lucida Grande"/>
                <a:ea typeface="Lucida Grande"/>
                <a:cs typeface="Lucida Grande"/>
                <a:sym typeface="Lucida Grande"/>
              </a:rPr>
              <a:t>b29nbGUubGGCCWdvb2dsZS5saYIJZ29vZ2xlLmxrgglnb29nbGUubHSCCWdvb2ds</a:t>
            </a:r>
          </a:p>
          <a:p>
            <a:r>
              <a:rPr lang="en-US" sz="2200" dirty="0" smtClean="0">
                <a:latin typeface="Lucida Grande"/>
                <a:ea typeface="Lucida Grande"/>
                <a:cs typeface="Lucida Grande"/>
                <a:sym typeface="Lucida Grande"/>
              </a:rPr>
              <a:t>ZS5sdYIJZ29vZ2xlLmx2gglnb29nbGUubWSCCWdvb2dsZS5tZYIJZ29vZ2xlLm1n</a:t>
            </a:r>
          </a:p>
          <a:p>
            <a:r>
              <a:rPr lang="en-US" sz="2200" dirty="0" smtClean="0">
                <a:latin typeface="Lucida Grande"/>
                <a:ea typeface="Lucida Grande"/>
                <a:cs typeface="Lucida Grande"/>
                <a:sym typeface="Lucida Grande"/>
              </a:rPr>
              <a:t>gglnb29nbGUubWuCCWdvb2dsZS5tbIIJZ29vZ2xlLm1ugglnb29nbGUubXOCCWdv</a:t>
            </a:r>
          </a:p>
          <a:p>
            <a:r>
              <a:rPr lang="en-US" sz="2200" dirty="0" smtClean="0">
                <a:latin typeface="Lucida Grande"/>
                <a:ea typeface="Lucida Grande"/>
                <a:cs typeface="Lucida Grande"/>
                <a:sym typeface="Lucida Grande"/>
              </a:rPr>
              <a:t>b2dsZS5tdYIJZ29vZ2xlLm12gglnb29nbGUubXeCCWdvb2dsZS5uZYIMZ29vZ2xl</a:t>
            </a:r>
          </a:p>
          <a:p>
            <a:r>
              <a:rPr lang="en-US" sz="2200" dirty="0" smtClean="0">
                <a:latin typeface="Lucida Grande"/>
                <a:ea typeface="Lucida Grande"/>
                <a:cs typeface="Lucida Grande"/>
                <a:sym typeface="Lucida Grande"/>
              </a:rPr>
              <a:t>Lm5lLmpwggpnb29nbGUubmV0gglnb29nbGUubmeCCWdvb2dsZS5ubIIJZ29vZ2xl</a:t>
            </a:r>
          </a:p>
          <a:p>
            <a:r>
              <a:rPr lang="en-US" sz="2200" dirty="0" smtClean="0">
                <a:latin typeface="Lucida Grande"/>
                <a:ea typeface="Lucida Grande"/>
                <a:cs typeface="Lucida Grande"/>
                <a:sym typeface="Lucida Grande"/>
              </a:rPr>
              <a:t>Lm5vgglnb29nbGUubnKCCWdvb2dsZS5udYINZ29vZ2xlLm9mZi5haYIJZ29vZ2xl</a:t>
            </a:r>
          </a:p>
          <a:p>
            <a:r>
              <a:rPr lang="en-US" sz="2200" dirty="0" smtClean="0">
                <a:latin typeface="Lucida Grande"/>
                <a:ea typeface="Lucida Grande"/>
                <a:cs typeface="Lucida Grande"/>
                <a:sym typeface="Lucida Grande"/>
              </a:rPr>
              <a:t>LnBrgglnb29nbGUucGyCCWdvb2dsZS5wboIJZ29vZ2xlLnBzgglnb29nbGUucHSC</a:t>
            </a:r>
          </a:p>
          <a:p>
            <a:r>
              <a:rPr lang="en-US" sz="2200" dirty="0" smtClean="0">
                <a:latin typeface="Lucida Grande"/>
                <a:ea typeface="Lucida Grande"/>
                <a:cs typeface="Lucida Grande"/>
                <a:sym typeface="Lucida Grande"/>
              </a:rPr>
              <a:t>CWdvb2dsZS5yb4IJZ29vZ2xlLnJzgglnb29nbGUucnWCCWdvb2dsZS5yd4IJZ29v</a:t>
            </a:r>
          </a:p>
          <a:p>
            <a:r>
              <a:rPr lang="en-US" sz="2200" dirty="0" smtClean="0">
                <a:latin typeface="Lucida Grande"/>
                <a:ea typeface="Lucida Grande"/>
                <a:cs typeface="Lucida Grande"/>
                <a:sym typeface="Lucida Grande"/>
              </a:rPr>
              <a:t>Z2xlLnNjgglnb29nbGUuc2WCCWdvb2dsZS5zaIIJZ29vZ2xlLnNpgglnb29nbGUu</a:t>
            </a:r>
          </a:p>
          <a:p>
            <a:r>
              <a:rPr lang="en-US" sz="2200" dirty="0" smtClean="0">
                <a:latin typeface="Lucida Grande"/>
                <a:ea typeface="Lucida Grande"/>
                <a:cs typeface="Lucida Grande"/>
                <a:sym typeface="Lucida Grande"/>
              </a:rPr>
              <a:t>c2uCCWdvb2dsZS5zbYIJZ29vZ2xlLnNugglnb29nbGUuc2+CCWdvb2dsZS5zcoIJ</a:t>
            </a:r>
          </a:p>
          <a:p>
            <a:r>
              <a:rPr lang="en-US" sz="2200" dirty="0" smtClean="0">
                <a:latin typeface="Lucida Grande"/>
                <a:ea typeface="Lucida Grande"/>
                <a:cs typeface="Lucida Grande"/>
                <a:sym typeface="Lucida Grande"/>
              </a:rPr>
              <a:t>Z29vZ2xlLnN0gglnb29nbGUudGSCCWdvb2dsZS50Z4IJZ29vZ2xlLnRrgglnb29n</a:t>
            </a:r>
          </a:p>
          <a:p>
            <a:r>
              <a:rPr lang="en-US" sz="2200" dirty="0" smtClean="0">
                <a:latin typeface="Lucida Grande"/>
                <a:ea typeface="Lucida Grande"/>
                <a:cs typeface="Lucida Grande"/>
                <a:sym typeface="Lucida Grande"/>
              </a:rPr>
              <a:t>bGUudGyCCWdvb2dsZS50bYIJZ29vZ2xlLnRugglnb29nbGUudG+CCWdvb2dsZS50</a:t>
            </a:r>
          </a:p>
          <a:p>
            <a:r>
              <a:rPr lang="en-US" sz="2200" dirty="0" smtClean="0">
                <a:latin typeface="Lucida Grande"/>
                <a:ea typeface="Lucida Grande"/>
                <a:cs typeface="Lucida Grande"/>
                <a:sym typeface="Lucida Grande"/>
              </a:rPr>
              <a:t>dIIJZ29vZ2xlLnVzgglnb29nbGUudXqCCWdvb2dsZS52Z4IJZ29vZ2xlLnZ1ggln</a:t>
            </a:r>
          </a:p>
          <a:p>
            <a:r>
              <a:rPr lang="en-US" sz="2200" dirty="0" smtClean="0">
                <a:latin typeface="Lucida Grande"/>
                <a:ea typeface="Lucida Grande"/>
                <a:cs typeface="Lucida Grande"/>
                <a:sym typeface="Lucida Grande"/>
              </a:rPr>
              <a:t>b29nbGUud3OCEmdvb2dsZWNvbW1lcmNlLmNvbYILZ3N0YXRpYy5jb22CCnVyY2hp</a:t>
            </a:r>
          </a:p>
          <a:p>
            <a:r>
              <a:rPr lang="en-US" sz="2200" dirty="0" smtClean="0">
                <a:latin typeface="Lucida Grande"/>
                <a:ea typeface="Lucida Grande"/>
                <a:cs typeface="Lucida Grande"/>
                <a:sym typeface="Lucida Grande"/>
              </a:rPr>
              <a:t>bi5jb22CCHlvdXR1LmJlggt5b3V0dWJlLmNvbYIUeW91dHViZWVkdWNhdGlvbi5j</a:t>
            </a:r>
          </a:p>
          <a:p>
            <a:r>
              <a:rPr lang="en-US" sz="2200" dirty="0" smtClean="0">
                <a:latin typeface="Lucida Grande"/>
                <a:ea typeface="Lucida Grande"/>
                <a:cs typeface="Lucida Grande"/>
                <a:sym typeface="Lucida Grande"/>
              </a:rPr>
              <a:t>b20waAYIKwYBBQUHAQEEXDBaMCsGCCsGAQUFBzAChh9odHRwOi8vcGtpLmdvb2ds</a:t>
            </a:r>
          </a:p>
          <a:p>
            <a:r>
              <a:rPr lang="en-US" sz="2200" dirty="0" smtClean="0">
                <a:latin typeface="Lucida Grande"/>
                <a:ea typeface="Lucida Grande"/>
                <a:cs typeface="Lucida Grande"/>
                <a:sym typeface="Lucida Grande"/>
              </a:rPr>
              <a:t>ZS5jb20vR0lBRzIuY3J0MCsGCCsGAQUFBzABhh9odHRwOi8vY2xpZW50czEuZ29v</a:t>
            </a:r>
          </a:p>
          <a:p>
            <a:r>
              <a:rPr lang="en-US" sz="2200" dirty="0" smtClean="0">
                <a:latin typeface="Lucida Grande"/>
                <a:ea typeface="Lucida Grande"/>
                <a:cs typeface="Lucida Grande"/>
                <a:sym typeface="Lucida Grande"/>
              </a:rPr>
              <a:t>Z2xlLmNvbS9vY3NwMB0GA1UdDgQWBBTtiEqfC1Uu68IDfSydP/J6JwcLwzAMBgNV</a:t>
            </a:r>
          </a:p>
          <a:p>
            <a:r>
              <a:rPr lang="en-US" sz="2200" dirty="0" smtClean="0">
                <a:latin typeface="Lucida Grande"/>
                <a:ea typeface="Lucida Grande"/>
                <a:cs typeface="Lucida Grande"/>
                <a:sym typeface="Lucida Grande"/>
              </a:rPr>
              <a:t>HRMBAf8EAjAAMB8GA1UdIwQYMBaAFErdBhYbvPZotXb1gba7Yhq6WoEvMBcGA1Ud</a:t>
            </a:r>
          </a:p>
          <a:p>
            <a:r>
              <a:rPr lang="en-US" sz="2200" dirty="0" smtClean="0">
                <a:latin typeface="Lucida Grande"/>
                <a:ea typeface="Lucida Grande"/>
                <a:cs typeface="Lucida Grande"/>
                <a:sym typeface="Lucida Grande"/>
              </a:rPr>
              <a:t>IAQQMA4wDAYKKwYBBAHWeQIFATAwBgNVHR8EKTAnMCWgI6Ahhh9odHRwOi8vcGtp</a:t>
            </a:r>
          </a:p>
          <a:p>
            <a:r>
              <a:rPr lang="en-US" sz="2200" dirty="0" smtClean="0">
                <a:latin typeface="Lucida Grande"/>
                <a:ea typeface="Lucida Grande"/>
                <a:cs typeface="Lucida Grande"/>
                <a:sym typeface="Lucida Grande"/>
              </a:rPr>
              <a:t>Lmdvb2dsZS5jb20vR0lBRzIuY3JsMA0GCSqGSIb3DQEBBQUAA4IBAQBF19oEIHeG</a:t>
            </a:r>
          </a:p>
          <a:p>
            <a:r>
              <a:rPr lang="en-US" sz="2200" dirty="0" smtClean="0">
                <a:latin typeface="Lucida Grande"/>
                <a:ea typeface="Lucida Grande"/>
                <a:cs typeface="Lucida Grande"/>
                <a:sym typeface="Lucida Grande"/>
              </a:rPr>
              <a:t>5m/Vdnx1rLCLmKVhPxi2KPDbKx1VqfY7VwkeH5lh5bU2vbymBCjupmCWvo7ITR6a</a:t>
            </a:r>
          </a:p>
          <a:p>
            <a:r>
              <a:rPr lang="en-US" sz="2200" dirty="0" err="1" smtClean="0">
                <a:latin typeface="Lucida Grande"/>
                <a:ea typeface="Lucida Grande"/>
                <a:cs typeface="Lucida Grande"/>
                <a:sym typeface="Lucida Grande"/>
              </a:rPr>
              <a:t>HHtVNxVH</a:t>
            </a:r>
            <a:r>
              <a:rPr lang="en-US" sz="2200" dirty="0" smtClean="0">
                <a:latin typeface="Lucida Grande"/>
                <a:ea typeface="Lucida Grande"/>
                <a:cs typeface="Lucida Grande"/>
                <a:sym typeface="Lucida Grande"/>
              </a:rPr>
              <a:t>/PgwCpku9xmW+4PubBzvH1oza9mHe7QBoVoqp1eXIm8XnVvKawr0hhXc</a:t>
            </a:r>
          </a:p>
          <a:p>
            <a:r>
              <a:rPr lang="en-US" sz="2200" dirty="0" smtClean="0">
                <a:latin typeface="Lucida Grande"/>
                <a:ea typeface="Lucida Grande"/>
                <a:cs typeface="Lucida Grande"/>
                <a:sym typeface="Lucida Grande"/>
              </a:rPr>
              <a:t>FMT4bbKC/</a:t>
            </a:r>
            <a:r>
              <a:rPr lang="en-US" sz="2200" dirty="0" err="1" smtClean="0">
                <a:latin typeface="Lucida Grande"/>
                <a:ea typeface="Lucida Grande"/>
                <a:cs typeface="Lucida Grande"/>
                <a:sym typeface="Lucida Grande"/>
              </a:rPr>
              <a:t>qP</a:t>
            </a:r>
            <a:r>
              <a:rPr lang="en-US" sz="2200" dirty="0" smtClean="0">
                <a:latin typeface="Lucida Grande"/>
                <a:ea typeface="Lucida Grande"/>
                <a:cs typeface="Lucida Grande"/>
                <a:sym typeface="Lucida Grande"/>
              </a:rPr>
              <a:t>/DJw+8tv91sw/mT1ZPGqXzp1/yQVCsm13lSSQ4tb6XoELtiqiFKX6</a:t>
            </a:r>
          </a:p>
          <a:p>
            <a:r>
              <a:rPr lang="en-US" sz="2200" dirty="0" smtClean="0">
                <a:latin typeface="Lucida Grande"/>
                <a:ea typeface="Lucida Grande"/>
                <a:cs typeface="Lucida Grande"/>
                <a:sym typeface="Lucida Grande"/>
              </a:rPr>
              <a:t>bvhJj4iwoNBSIIzJ8t1VWqETJY/xkulj4cOXtAc5JeIZc3Jf++XVdIhBF1NSa1tv</a:t>
            </a:r>
          </a:p>
          <a:p>
            <a:r>
              <a:rPr lang="en-US" sz="2200" dirty="0" smtClean="0">
                <a:latin typeface="Lucida Grande"/>
                <a:ea typeface="Lucida Grande"/>
                <a:cs typeface="Lucida Grande"/>
                <a:sym typeface="Lucida Grande"/>
              </a:rPr>
              <a:t>peRO5c4OWf8+QSuQlvmY3XCqFb1WCj5HKOoA0AXNpOGwK8L5DTMmtgPwdzHhNcmI</a:t>
            </a:r>
          </a:p>
          <a:p>
            <a:r>
              <a:rPr lang="en-US" sz="2200" dirty="0" smtClean="0">
                <a:latin typeface="Lucida Grande"/>
                <a:ea typeface="Lucida Grande"/>
                <a:cs typeface="Lucida Grande"/>
                <a:sym typeface="Lucida Grande"/>
              </a:rPr>
              <a:t>pKkMwwxBWC3W</a:t>
            </a:r>
          </a:p>
          <a:p>
            <a:r>
              <a:rPr lang="en-US" sz="2200" dirty="0" smtClean="0">
                <a:latin typeface="Lucida Grande"/>
                <a:ea typeface="Lucida Grande"/>
                <a:cs typeface="Lucida Grande"/>
                <a:sym typeface="Lucida Grande"/>
              </a:rPr>
              <a:t>-----END CERTIFICATE-----</a:t>
            </a:r>
          </a:p>
          <a:p>
            <a:r>
              <a:rPr lang="en-US" sz="2200" dirty="0" smtClean="0">
                <a:latin typeface="Lucida Grande"/>
                <a:ea typeface="Lucida Grande"/>
                <a:cs typeface="Lucida Grande"/>
                <a:sym typeface="Lucida Grande"/>
              </a:rPr>
              <a:t>subject=/C=US/ST=California/L=Mountain View/O=Google </a:t>
            </a:r>
            <a:r>
              <a:rPr lang="en-US" sz="2200" dirty="0" err="1" smtClean="0">
                <a:latin typeface="Lucida Grande"/>
                <a:ea typeface="Lucida Grande"/>
                <a:cs typeface="Lucida Grande"/>
                <a:sym typeface="Lucida Grande"/>
              </a:rPr>
              <a:t>Inc</a:t>
            </a:r>
            <a:r>
              <a:rPr lang="en-US" sz="2200" dirty="0" smtClean="0">
                <a:latin typeface="Lucida Grande"/>
                <a:ea typeface="Lucida Grande"/>
                <a:cs typeface="Lucida Grande"/>
                <a:sym typeface="Lucida Grande"/>
              </a:rPr>
              <a:t>/CN=</a:t>
            </a:r>
            <a:r>
              <a:rPr lang="en-US" sz="2200" dirty="0" err="1" smtClean="0">
                <a:latin typeface="Lucida Grande"/>
                <a:ea typeface="Lucida Grande"/>
                <a:cs typeface="Lucida Grande"/>
                <a:sym typeface="Lucida Grande"/>
              </a:rPr>
              <a:t>google.com</a:t>
            </a:r>
            <a:endParaRPr lang="en-US" sz="2200" dirty="0" smtClean="0">
              <a:latin typeface="Lucida Grande"/>
              <a:ea typeface="Lucida Grande"/>
              <a:cs typeface="Lucida Grande"/>
              <a:sym typeface="Lucida Grande"/>
            </a:endParaRPr>
          </a:p>
          <a:p>
            <a:r>
              <a:rPr lang="en-US" sz="2200" dirty="0" smtClean="0">
                <a:latin typeface="Lucida Grande"/>
                <a:ea typeface="Lucida Grande"/>
                <a:cs typeface="Lucida Grande"/>
                <a:sym typeface="Lucida Grande"/>
              </a:rPr>
              <a:t>issuer=/C=US/O=Google </a:t>
            </a:r>
            <a:r>
              <a:rPr lang="en-US" sz="2200" dirty="0" err="1" smtClean="0">
                <a:latin typeface="Lucida Grande"/>
                <a:ea typeface="Lucida Grande"/>
                <a:cs typeface="Lucida Grande"/>
                <a:sym typeface="Lucida Grande"/>
              </a:rPr>
              <a:t>Inc</a:t>
            </a:r>
            <a:r>
              <a:rPr lang="en-US" sz="2200" dirty="0" smtClean="0">
                <a:latin typeface="Lucida Grande"/>
                <a:ea typeface="Lucida Grande"/>
                <a:cs typeface="Lucida Grande"/>
                <a:sym typeface="Lucida Grande"/>
              </a:rPr>
              <a:t>/CN=Google Internet Authority G2</a:t>
            </a:r>
          </a:p>
          <a:p>
            <a:r>
              <a:rPr lang="en-US" sz="2200" dirty="0" smtClean="0">
                <a:latin typeface="Lucida Grande"/>
                <a:ea typeface="Lucida Grande"/>
                <a:cs typeface="Lucida Grande"/>
                <a:sym typeface="Lucida Grande"/>
              </a:rPr>
              <a:t>---</a:t>
            </a:r>
          </a:p>
          <a:p>
            <a:r>
              <a:rPr lang="en-US" sz="2200" dirty="0" smtClean="0">
                <a:latin typeface="Lucida Grande"/>
                <a:ea typeface="Lucida Grande"/>
                <a:cs typeface="Lucida Grande"/>
                <a:sym typeface="Lucida Grande"/>
              </a:rPr>
              <a:t>No client certificate CA names sent</a:t>
            </a:r>
          </a:p>
          <a:p>
            <a:r>
              <a:rPr lang="en-US" sz="2200" dirty="0" smtClean="0">
                <a:latin typeface="Lucida Grande"/>
                <a:ea typeface="Lucida Grande"/>
                <a:cs typeface="Lucida Grande"/>
                <a:sym typeface="Lucida Grande"/>
              </a:rPr>
              <a:t>---</a:t>
            </a:r>
          </a:p>
          <a:p>
            <a:r>
              <a:rPr lang="en-US" sz="2200" dirty="0" smtClean="0">
                <a:latin typeface="Lucida Grande"/>
                <a:ea typeface="Lucida Grande"/>
                <a:cs typeface="Lucida Grande"/>
                <a:sym typeface="Lucida Grande"/>
              </a:rPr>
              <a:t>SSL handshake has read 10522 bytes and written 643 bytes</a:t>
            </a:r>
          </a:p>
          <a:p>
            <a:r>
              <a:rPr lang="en-US" sz="2200" dirty="0" smtClean="0">
                <a:latin typeface="Lucida Grande"/>
                <a:ea typeface="Lucida Grande"/>
                <a:cs typeface="Lucida Grande"/>
                <a:sym typeface="Lucida Grande"/>
              </a:rPr>
              <a:t>---</a:t>
            </a:r>
          </a:p>
          <a:p>
            <a:r>
              <a:rPr lang="en-US" sz="2200" dirty="0" smtClean="0">
                <a:latin typeface="Lucida Grande"/>
                <a:ea typeface="Lucida Grande"/>
                <a:cs typeface="Lucida Grande"/>
                <a:sym typeface="Lucida Grande"/>
              </a:rPr>
              <a:t>New, TLSv1/SSLv3, Cipher is ECDHE-RSA-AES128-GCM-SHA256</a:t>
            </a:r>
          </a:p>
          <a:p>
            <a:r>
              <a:rPr lang="en-US" sz="2200" dirty="0" smtClean="0">
                <a:latin typeface="Lucida Grande"/>
                <a:ea typeface="Lucida Grande"/>
                <a:cs typeface="Lucida Grande"/>
                <a:sym typeface="Lucida Grande"/>
              </a:rPr>
              <a:t>Server public key is 2048 bit</a:t>
            </a:r>
          </a:p>
          <a:p>
            <a:r>
              <a:rPr lang="en-US" sz="2200" dirty="0" smtClean="0">
                <a:latin typeface="Lucida Grande"/>
                <a:ea typeface="Lucida Grande"/>
                <a:cs typeface="Lucida Grande"/>
                <a:sym typeface="Lucida Grande"/>
              </a:rPr>
              <a:t>Secure Renegotiation IS supported</a:t>
            </a:r>
          </a:p>
          <a:p>
            <a:r>
              <a:rPr lang="en-US" sz="2200" dirty="0" smtClean="0">
                <a:latin typeface="Lucida Grande"/>
                <a:ea typeface="Lucida Grande"/>
                <a:cs typeface="Lucida Grande"/>
                <a:sym typeface="Lucida Grande"/>
              </a:rPr>
              <a:t>Compression: NONE</a:t>
            </a:r>
          </a:p>
          <a:p>
            <a:r>
              <a:rPr lang="en-US" sz="2200" dirty="0" smtClean="0">
                <a:latin typeface="Lucida Grande"/>
                <a:ea typeface="Lucida Grande"/>
                <a:cs typeface="Lucida Grande"/>
                <a:sym typeface="Lucida Grande"/>
              </a:rPr>
              <a:t>Expansion: NONE</a:t>
            </a:r>
          </a:p>
          <a:p>
            <a:r>
              <a:rPr lang="en-US" sz="2200" dirty="0" smtClean="0">
                <a:latin typeface="Lucida Grande"/>
                <a:ea typeface="Lucida Grande"/>
                <a:cs typeface="Lucida Grande"/>
                <a:sym typeface="Lucida Grande"/>
              </a:rPr>
              <a:t>SSL-Session:</a:t>
            </a:r>
          </a:p>
          <a:p>
            <a:r>
              <a:rPr lang="en-US" sz="2200" dirty="0" smtClean="0">
                <a:latin typeface="Lucida Grande"/>
                <a:ea typeface="Lucida Grande"/>
                <a:cs typeface="Lucida Grande"/>
                <a:sym typeface="Lucida Grande"/>
              </a:rPr>
              <a:t>    Protocol  : TLSv1.2</a:t>
            </a:r>
          </a:p>
          <a:p>
            <a:r>
              <a:rPr lang="en-US" sz="2200" dirty="0" smtClean="0">
                <a:latin typeface="Lucida Grande"/>
                <a:ea typeface="Lucida Grande"/>
                <a:cs typeface="Lucida Grande"/>
                <a:sym typeface="Lucida Grande"/>
              </a:rPr>
              <a:t>    Cipher    : ECDHE-RSA-AES128-GCM-SHA256</a:t>
            </a:r>
          </a:p>
          <a:p>
            <a:r>
              <a:rPr lang="en-US" sz="2200" dirty="0" smtClean="0">
                <a:latin typeface="Lucida Grande"/>
                <a:ea typeface="Lucida Grande"/>
                <a:cs typeface="Lucida Grande"/>
                <a:sym typeface="Lucida Grande"/>
              </a:rPr>
              <a:t>    Session-ID: 6207DB2C79FD5D983BF0B264A3258DF6C262BE3059E9EBAD9A6A835FA7C73969</a:t>
            </a:r>
          </a:p>
          <a:p>
            <a:r>
              <a:rPr lang="en-US" sz="2200" dirty="0" smtClean="0">
                <a:latin typeface="Lucida Grande"/>
                <a:ea typeface="Lucida Grande"/>
                <a:cs typeface="Lucida Grande"/>
                <a:sym typeface="Lucida Grande"/>
              </a:rPr>
              <a:t>    Session-ID-</a:t>
            </a:r>
            <a:r>
              <a:rPr lang="en-US" sz="2200" dirty="0" err="1" smtClean="0">
                <a:latin typeface="Lucida Grande"/>
                <a:ea typeface="Lucida Grande"/>
                <a:cs typeface="Lucida Grande"/>
                <a:sym typeface="Lucida Grande"/>
              </a:rPr>
              <a:t>ctx</a:t>
            </a:r>
            <a:r>
              <a:rPr lang="en-US" sz="2200" dirty="0" smtClean="0">
                <a:latin typeface="Lucida Grande"/>
                <a:ea typeface="Lucida Grande"/>
                <a:cs typeface="Lucida Grande"/>
                <a:sym typeface="Lucida Grande"/>
              </a:rPr>
              <a:t>: </a:t>
            </a:r>
          </a:p>
          <a:p>
            <a:r>
              <a:rPr lang="en-US" sz="2200" dirty="0" smtClean="0">
                <a:latin typeface="Lucida Grande"/>
                <a:ea typeface="Lucida Grande"/>
                <a:cs typeface="Lucida Grande"/>
                <a:sym typeface="Lucida Grande"/>
              </a:rPr>
              <a:t>    Master-Key: 55621E1699B3A420A2E45A75964DAFBBC7DF37072E620309B63731BE9932D57A7FFBA8DEC46506410B31D19568E1BDB4</a:t>
            </a:r>
          </a:p>
          <a:p>
            <a:r>
              <a:rPr lang="en-US" sz="2200" dirty="0" smtClean="0">
                <a:latin typeface="Lucida Grande"/>
                <a:ea typeface="Lucida Grande"/>
                <a:cs typeface="Lucida Grande"/>
                <a:sym typeface="Lucida Grande"/>
              </a:rPr>
              <a:t>    Key-</a:t>
            </a:r>
            <a:r>
              <a:rPr lang="en-US" sz="2200" dirty="0" err="1" smtClean="0">
                <a:latin typeface="Lucida Grande"/>
                <a:ea typeface="Lucida Grande"/>
                <a:cs typeface="Lucida Grande"/>
                <a:sym typeface="Lucida Grande"/>
              </a:rPr>
              <a:t>Arg</a:t>
            </a:r>
            <a:r>
              <a:rPr lang="en-US" sz="2200" dirty="0" smtClean="0">
                <a:latin typeface="Lucida Grande"/>
                <a:ea typeface="Lucida Grande"/>
                <a:cs typeface="Lucida Grande"/>
                <a:sym typeface="Lucida Grande"/>
              </a:rPr>
              <a:t>   : None</a:t>
            </a:r>
          </a:p>
          <a:p>
            <a:r>
              <a:rPr lang="en-US" sz="2200" dirty="0" smtClean="0">
                <a:latin typeface="Lucida Grande"/>
                <a:ea typeface="Lucida Grande"/>
                <a:cs typeface="Lucida Grande"/>
                <a:sym typeface="Lucida Grande"/>
              </a:rPr>
              <a:t>    PSK identity: None</a:t>
            </a:r>
          </a:p>
          <a:p>
            <a:r>
              <a:rPr lang="en-US" sz="2200" dirty="0" smtClean="0">
                <a:latin typeface="Lucida Grande"/>
                <a:ea typeface="Lucida Grande"/>
                <a:cs typeface="Lucida Grande"/>
                <a:sym typeface="Lucida Grande"/>
              </a:rPr>
              <a:t>    PSK identity hint: None</a:t>
            </a:r>
          </a:p>
          <a:p>
            <a:r>
              <a:rPr lang="en-US" sz="2200" dirty="0" smtClean="0">
                <a:latin typeface="Lucida Grande"/>
                <a:ea typeface="Lucida Grande"/>
                <a:cs typeface="Lucida Grande"/>
                <a:sym typeface="Lucida Grande"/>
              </a:rPr>
              <a:t>    SRP username: None</a:t>
            </a:r>
          </a:p>
          <a:p>
            <a:r>
              <a:rPr lang="en-US" sz="2200" dirty="0" smtClean="0">
                <a:latin typeface="Lucida Grande"/>
                <a:ea typeface="Lucida Grande"/>
                <a:cs typeface="Lucida Grande"/>
                <a:sym typeface="Lucida Grande"/>
              </a:rPr>
              <a:t>    TLS session ticket lifetime hint: 100800 (seconds)</a:t>
            </a:r>
          </a:p>
          <a:p>
            <a:r>
              <a:rPr lang="en-US" sz="2200" dirty="0" smtClean="0">
                <a:latin typeface="Lucida Grande"/>
                <a:ea typeface="Lucida Grande"/>
                <a:cs typeface="Lucida Grande"/>
                <a:sym typeface="Lucida Grande"/>
              </a:rPr>
              <a:t>    TLS session ticket:</a:t>
            </a:r>
          </a:p>
          <a:p>
            <a:r>
              <a:rPr lang="da-DK" sz="2200" dirty="0" smtClean="0">
                <a:latin typeface="Lucida Grande"/>
                <a:ea typeface="Lucida Grande"/>
                <a:cs typeface="Lucida Grande"/>
                <a:sym typeface="Lucida Grande"/>
              </a:rPr>
              <a:t>    0000 - 83 39 9a 9a 94 </a:t>
            </a:r>
            <a:r>
              <a:rPr lang="da-DK" sz="2200" dirty="0" err="1" smtClean="0">
                <a:latin typeface="Lucida Grande"/>
                <a:ea typeface="Lucida Grande"/>
                <a:cs typeface="Lucida Grande"/>
                <a:sym typeface="Lucida Grande"/>
              </a:rPr>
              <a:t>ca</a:t>
            </a:r>
            <a:r>
              <a:rPr lang="da-DK" sz="2200" dirty="0" smtClean="0">
                <a:latin typeface="Lucida Grande"/>
                <a:ea typeface="Lucida Grande"/>
                <a:cs typeface="Lucida Grande"/>
                <a:sym typeface="Lucida Grande"/>
              </a:rPr>
              <a:t> af 93-67 2c 5d 16 42 43 90 9e   .9......g,].BC..</a:t>
            </a:r>
          </a:p>
          <a:p>
            <a:r>
              <a:rPr lang="sv-SE" sz="2200" dirty="0" smtClean="0">
                <a:latin typeface="Lucida Grande"/>
                <a:ea typeface="Lucida Grande"/>
                <a:cs typeface="Lucida Grande"/>
                <a:sym typeface="Lucida Grande"/>
              </a:rPr>
              <a:t>    0010 - 2e a8 b7 d2 a1 29 bb 55-1a 64 c2 </a:t>
            </a:r>
            <a:r>
              <a:rPr lang="sv-SE" sz="2200" dirty="0" err="1" smtClean="0">
                <a:latin typeface="Lucida Grande"/>
                <a:ea typeface="Lucida Grande"/>
                <a:cs typeface="Lucida Grande"/>
                <a:sym typeface="Lucida Grande"/>
              </a:rPr>
              <a:t>fd</a:t>
            </a:r>
            <a:r>
              <a:rPr lang="sv-SE" sz="2200" dirty="0" smtClean="0">
                <a:latin typeface="Lucida Grande"/>
                <a:ea typeface="Lucida Grande"/>
                <a:cs typeface="Lucida Grande"/>
                <a:sym typeface="Lucida Grande"/>
              </a:rPr>
              <a:t> b0 7b </a:t>
            </a:r>
            <a:r>
              <a:rPr lang="sv-SE" sz="2200" dirty="0" err="1" smtClean="0">
                <a:latin typeface="Lucida Grande"/>
                <a:ea typeface="Lucida Grande"/>
                <a:cs typeface="Lucida Grande"/>
                <a:sym typeface="Lucida Grande"/>
              </a:rPr>
              <a:t>bc</a:t>
            </a:r>
            <a:r>
              <a:rPr lang="sv-SE" sz="2200" dirty="0" smtClean="0">
                <a:latin typeface="Lucida Grande"/>
                <a:ea typeface="Lucida Grande"/>
                <a:cs typeface="Lucida Grande"/>
                <a:sym typeface="Lucida Grande"/>
              </a:rPr>
              <a:t> a6   .....).</a:t>
            </a:r>
            <a:r>
              <a:rPr lang="sv-SE" sz="2200" dirty="0" err="1" smtClean="0">
                <a:latin typeface="Lucida Grande"/>
                <a:ea typeface="Lucida Grande"/>
                <a:cs typeface="Lucida Grande"/>
                <a:sym typeface="Lucida Grande"/>
              </a:rPr>
              <a:t>U.d</a:t>
            </a:r>
            <a:r>
              <a:rPr lang="sv-SE" sz="2200" dirty="0" smtClean="0">
                <a:latin typeface="Lucida Grande"/>
                <a:ea typeface="Lucida Grande"/>
                <a:cs typeface="Lucida Grande"/>
                <a:sym typeface="Lucida Grande"/>
              </a:rPr>
              <a:t>...{..</a:t>
            </a:r>
          </a:p>
          <a:p>
            <a:r>
              <a:rPr lang="fi-FI" sz="2200" dirty="0" smtClean="0">
                <a:latin typeface="Lucida Grande"/>
                <a:ea typeface="Lucida Grande"/>
                <a:cs typeface="Lucida Grande"/>
                <a:sym typeface="Lucida Grande"/>
              </a:rPr>
              <a:t>    0020 - e6 b2 </a:t>
            </a:r>
            <a:r>
              <a:rPr lang="fi-FI" sz="2200" dirty="0" err="1" smtClean="0">
                <a:latin typeface="Lucida Grande"/>
                <a:ea typeface="Lucida Grande"/>
                <a:cs typeface="Lucida Grande"/>
                <a:sym typeface="Lucida Grande"/>
              </a:rPr>
              <a:t>ba</a:t>
            </a:r>
            <a:r>
              <a:rPr lang="fi-FI" sz="2200" dirty="0" smtClean="0">
                <a:latin typeface="Lucida Grande"/>
                <a:ea typeface="Lucida Grande"/>
                <a:cs typeface="Lucida Grande"/>
                <a:sym typeface="Lucida Grande"/>
              </a:rPr>
              <a:t> 67 e0 59 68 6d-7a 2e 3d 8f 71 </a:t>
            </a:r>
            <a:r>
              <a:rPr lang="fi-FI" sz="2200" dirty="0" err="1" smtClean="0">
                <a:latin typeface="Lucida Grande"/>
                <a:ea typeface="Lucida Grande"/>
                <a:cs typeface="Lucida Grande"/>
                <a:sym typeface="Lucida Grande"/>
              </a:rPr>
              <a:t>ec</a:t>
            </a:r>
            <a:r>
              <a:rPr lang="fi-FI" sz="2200" dirty="0" smtClean="0">
                <a:latin typeface="Lucida Grande"/>
                <a:ea typeface="Lucida Grande"/>
                <a:cs typeface="Lucida Grande"/>
                <a:sym typeface="Lucida Grande"/>
              </a:rPr>
              <a:t> 99 98   ...</a:t>
            </a:r>
            <a:r>
              <a:rPr lang="fi-FI" sz="2200" dirty="0" err="1" smtClean="0">
                <a:latin typeface="Lucida Grande"/>
                <a:ea typeface="Lucida Grande"/>
                <a:cs typeface="Lucida Grande"/>
                <a:sym typeface="Lucida Grande"/>
              </a:rPr>
              <a:t>g.Yhmz.=.q</a:t>
            </a:r>
            <a:r>
              <a:rPr lang="fi-FI" sz="2200" dirty="0" smtClean="0">
                <a:latin typeface="Lucida Grande"/>
                <a:ea typeface="Lucida Grande"/>
                <a:cs typeface="Lucida Grande"/>
                <a:sym typeface="Lucida Grande"/>
              </a:rPr>
              <a:t>...</a:t>
            </a:r>
          </a:p>
          <a:p>
            <a:r>
              <a:rPr lang="nl-NL" sz="2200" dirty="0" smtClean="0">
                <a:latin typeface="Lucida Grande"/>
                <a:ea typeface="Lucida Grande"/>
                <a:cs typeface="Lucida Grande"/>
                <a:sym typeface="Lucida Grande"/>
              </a:rPr>
              <a:t>    0030 - e8 0d 7e 7d </a:t>
            </a:r>
            <a:r>
              <a:rPr lang="nl-NL" sz="2200" dirty="0" err="1" smtClean="0">
                <a:latin typeface="Lucida Grande"/>
                <a:ea typeface="Lucida Grande"/>
                <a:cs typeface="Lucida Grande"/>
                <a:sym typeface="Lucida Grande"/>
              </a:rPr>
              <a:t>ae</a:t>
            </a:r>
            <a:r>
              <a:rPr lang="nl-NL" sz="2200" dirty="0" smtClean="0">
                <a:latin typeface="Lucida Grande"/>
                <a:ea typeface="Lucida Grande"/>
                <a:cs typeface="Lucida Grande"/>
                <a:sym typeface="Lucida Grande"/>
              </a:rPr>
              <a:t> 2d </a:t>
            </a:r>
            <a:r>
              <a:rPr lang="nl-NL" sz="2200" dirty="0" err="1" smtClean="0">
                <a:latin typeface="Lucida Grande"/>
                <a:ea typeface="Lucida Grande"/>
                <a:cs typeface="Lucida Grande"/>
                <a:sym typeface="Lucida Grande"/>
              </a:rPr>
              <a:t>fd</a:t>
            </a:r>
            <a:r>
              <a:rPr lang="nl-NL" sz="2200" dirty="0" smtClean="0">
                <a:latin typeface="Lucida Grande"/>
                <a:ea typeface="Lucida Grande"/>
                <a:cs typeface="Lucida Grande"/>
                <a:sym typeface="Lucida Grande"/>
              </a:rPr>
              <a:t> 84-89 5d 09 9d d3 </a:t>
            </a:r>
            <a:r>
              <a:rPr lang="nl-NL" sz="2200" dirty="0" err="1" smtClean="0">
                <a:latin typeface="Lucida Grande"/>
                <a:ea typeface="Lucida Grande"/>
                <a:cs typeface="Lucida Grande"/>
                <a:sym typeface="Lucida Grande"/>
              </a:rPr>
              <a:t>ac</a:t>
            </a:r>
            <a:r>
              <a:rPr lang="nl-NL" sz="2200" dirty="0" smtClean="0">
                <a:latin typeface="Lucida Grande"/>
                <a:ea typeface="Lucida Grande"/>
                <a:cs typeface="Lucida Grande"/>
                <a:sym typeface="Lucida Grande"/>
              </a:rPr>
              <a:t> e9 30   ..~}.-...].....0</a:t>
            </a:r>
          </a:p>
          <a:p>
            <a:r>
              <a:rPr lang="fr-FR" sz="2200" dirty="0" smtClean="0">
                <a:latin typeface="Lucida Grande"/>
                <a:ea typeface="Lucida Grande"/>
                <a:cs typeface="Lucida Grande"/>
                <a:sym typeface="Lucida Grande"/>
              </a:rPr>
              <a:t>    0040 - 46 90 92 88 c7 b2 97 1c-05 03 7f </a:t>
            </a:r>
            <a:r>
              <a:rPr lang="fr-FR" sz="2200" dirty="0" err="1" smtClean="0">
                <a:latin typeface="Lucida Grande"/>
                <a:ea typeface="Lucida Grande"/>
                <a:cs typeface="Lucida Grande"/>
                <a:sym typeface="Lucida Grande"/>
              </a:rPr>
              <a:t>ec</a:t>
            </a:r>
            <a:r>
              <a:rPr lang="fr-FR" sz="2200" dirty="0" smtClean="0">
                <a:latin typeface="Lucida Grande"/>
                <a:ea typeface="Lucida Grande"/>
                <a:cs typeface="Lucida Grande"/>
                <a:sym typeface="Lucida Grande"/>
              </a:rPr>
              <a:t> c3 94 d2 38   F..............8</a:t>
            </a:r>
          </a:p>
          <a:p>
            <a:r>
              <a:rPr lang="fr-FR" sz="2200" dirty="0" smtClean="0">
                <a:latin typeface="Lucida Grande"/>
                <a:ea typeface="Lucida Grande"/>
                <a:cs typeface="Lucida Grande"/>
                <a:sym typeface="Lucida Grande"/>
              </a:rPr>
              <a:t>    0050 - a5 28 b1 18 6e 65 a9 71-a9 10 94 7a 09 b9 f8 b1   .(..</a:t>
            </a:r>
            <a:r>
              <a:rPr lang="fr-FR" sz="2200" dirty="0" err="1" smtClean="0">
                <a:latin typeface="Lucida Grande"/>
                <a:ea typeface="Lucida Grande"/>
                <a:cs typeface="Lucida Grande"/>
                <a:sym typeface="Lucida Grande"/>
              </a:rPr>
              <a:t>ne.q</a:t>
            </a:r>
            <a:r>
              <a:rPr lang="fr-FR" sz="2200" dirty="0" smtClean="0">
                <a:latin typeface="Lucida Grande"/>
                <a:ea typeface="Lucida Grande"/>
                <a:cs typeface="Lucida Grande"/>
                <a:sym typeface="Lucida Grande"/>
              </a:rPr>
              <a:t>...z....</a:t>
            </a:r>
          </a:p>
          <a:p>
            <a:r>
              <a:rPr lang="nl-NL" sz="2200" dirty="0" smtClean="0">
                <a:latin typeface="Lucida Grande"/>
                <a:ea typeface="Lucida Grande"/>
                <a:cs typeface="Lucida Grande"/>
                <a:sym typeface="Lucida Grande"/>
              </a:rPr>
              <a:t>    0060 - b7 6f 09 06 26 </a:t>
            </a:r>
            <a:r>
              <a:rPr lang="nl-NL" sz="2200" dirty="0" err="1" smtClean="0">
                <a:latin typeface="Lucida Grande"/>
                <a:ea typeface="Lucida Grande"/>
                <a:cs typeface="Lucida Grande"/>
                <a:sym typeface="Lucida Grande"/>
              </a:rPr>
              <a:t>ee</a:t>
            </a:r>
            <a:r>
              <a:rPr lang="nl-NL" sz="2200" dirty="0" smtClean="0">
                <a:latin typeface="Lucida Grande"/>
                <a:ea typeface="Lucida Grande"/>
                <a:cs typeface="Lucida Grande"/>
                <a:sym typeface="Lucida Grande"/>
              </a:rPr>
              <a:t> 28 15-c3 67 26 98 45 47 a1 16   .o..&amp;.(..</a:t>
            </a:r>
            <a:r>
              <a:rPr lang="nl-NL" sz="2200" dirty="0" err="1" smtClean="0">
                <a:latin typeface="Lucida Grande"/>
                <a:ea typeface="Lucida Grande"/>
                <a:cs typeface="Lucida Grande"/>
                <a:sym typeface="Lucida Grande"/>
              </a:rPr>
              <a:t>g&amp;.EG</a:t>
            </a:r>
            <a:r>
              <a:rPr lang="nl-NL" sz="2200" dirty="0" smtClean="0">
                <a:latin typeface="Lucida Grande"/>
                <a:ea typeface="Lucida Grande"/>
                <a:cs typeface="Lucida Grande"/>
                <a:sym typeface="Lucida Grande"/>
              </a:rPr>
              <a:t>..</a:t>
            </a:r>
          </a:p>
          <a:p>
            <a:r>
              <a:rPr lang="ro-RO" sz="2200" dirty="0" smtClean="0">
                <a:latin typeface="Lucida Grande"/>
                <a:ea typeface="Lucida Grande"/>
                <a:cs typeface="Lucida Grande"/>
                <a:sym typeface="Lucida Grande"/>
              </a:rPr>
              <a:t>    0070 - 64 0a b5 ce bc e2 47 9c-05 0b a7 08 4a 1c 9b 7a   d.....G.....J..z</a:t>
            </a:r>
          </a:p>
          <a:p>
            <a:r>
              <a:rPr lang="de-DE" sz="2200" dirty="0" smtClean="0">
                <a:latin typeface="Lucida Grande"/>
                <a:ea typeface="Lucida Grande"/>
                <a:cs typeface="Lucida Grande"/>
                <a:sym typeface="Lucida Grande"/>
              </a:rPr>
              <a:t>    0080 - c5 15 31 b0 f0 0e a8 da-d5 7c 96 12 46 26 87 6e   ..1......|..F&amp;.</a:t>
            </a:r>
            <a:r>
              <a:rPr lang="de-DE" sz="2200" dirty="0" err="1" smtClean="0">
                <a:latin typeface="Lucida Grande"/>
                <a:ea typeface="Lucida Grande"/>
                <a:cs typeface="Lucida Grande"/>
                <a:sym typeface="Lucida Grande"/>
              </a:rPr>
              <a:t>n</a:t>
            </a:r>
            <a:endParaRPr lang="de-DE" sz="2200" dirty="0" smtClean="0">
              <a:latin typeface="Lucida Grande"/>
              <a:ea typeface="Lucida Grande"/>
              <a:cs typeface="Lucida Grande"/>
              <a:sym typeface="Lucida Grande"/>
            </a:endParaRPr>
          </a:p>
          <a:p>
            <a:r>
              <a:rPr lang="nl-NL" sz="2200" dirty="0" smtClean="0">
                <a:latin typeface="Lucida Grande"/>
                <a:ea typeface="Lucida Grande"/>
                <a:cs typeface="Lucida Grande"/>
                <a:sym typeface="Lucida Grande"/>
              </a:rPr>
              <a:t>    0090 - 95 32 f6 07 </a:t>
            </a:r>
            <a:r>
              <a:rPr lang="nl-NL" sz="2200" dirty="0" err="1" smtClean="0">
                <a:latin typeface="Lucida Grande"/>
                <a:ea typeface="Lucida Grande"/>
                <a:cs typeface="Lucida Grande"/>
                <a:sym typeface="Lucida Grande"/>
              </a:rPr>
              <a:t>ae</a:t>
            </a:r>
            <a:r>
              <a:rPr lang="nl-NL" sz="2200" dirty="0" smtClean="0">
                <a:latin typeface="Lucida Grande"/>
                <a:ea typeface="Lucida Grande"/>
                <a:cs typeface="Lucida Grande"/>
                <a:sym typeface="Lucida Grande"/>
              </a:rPr>
              <a:t> c2 0d ee-7c b8 </a:t>
            </a:r>
            <a:r>
              <a:rPr lang="nl-NL" sz="2200" dirty="0" err="1" smtClean="0">
                <a:latin typeface="Lucida Grande"/>
                <a:ea typeface="Lucida Grande"/>
                <a:cs typeface="Lucida Grande"/>
                <a:sym typeface="Lucida Grande"/>
              </a:rPr>
              <a:t>db</a:t>
            </a:r>
            <a:r>
              <a:rPr lang="nl-NL" sz="2200" dirty="0" smtClean="0">
                <a:latin typeface="Lucida Grande"/>
                <a:ea typeface="Lucida Grande"/>
                <a:cs typeface="Lucida Grande"/>
                <a:sym typeface="Lucida Grande"/>
              </a:rPr>
              <a:t> 68 </a:t>
            </a:r>
            <a:r>
              <a:rPr lang="nl-NL" sz="2200" dirty="0" err="1" smtClean="0">
                <a:latin typeface="Lucida Grande"/>
                <a:ea typeface="Lucida Grande"/>
                <a:cs typeface="Lucida Grande"/>
                <a:sym typeface="Lucida Grande"/>
              </a:rPr>
              <a:t>ca</a:t>
            </a:r>
            <a:r>
              <a:rPr lang="nl-NL" sz="2200" dirty="0" smtClean="0">
                <a:latin typeface="Lucida Grande"/>
                <a:ea typeface="Lucida Grande"/>
                <a:cs typeface="Lucida Grande"/>
                <a:sym typeface="Lucida Grande"/>
              </a:rPr>
              <a:t> 55 84 b5   .2......|..</a:t>
            </a:r>
            <a:r>
              <a:rPr lang="nl-NL" sz="2200" dirty="0" err="1" smtClean="0">
                <a:latin typeface="Lucida Grande"/>
                <a:ea typeface="Lucida Grande"/>
                <a:cs typeface="Lucida Grande"/>
                <a:sym typeface="Lucida Grande"/>
              </a:rPr>
              <a:t>h.U</a:t>
            </a:r>
            <a:r>
              <a:rPr lang="nl-NL" sz="2200" dirty="0" smtClean="0">
                <a:latin typeface="Lucida Grande"/>
                <a:ea typeface="Lucida Grande"/>
                <a:cs typeface="Lucida Grande"/>
                <a:sym typeface="Lucida Grande"/>
              </a:rPr>
              <a:t>..</a:t>
            </a:r>
          </a:p>
          <a:p>
            <a:r>
              <a:rPr lang="nl-NL" sz="2200" dirty="0" smtClean="0">
                <a:latin typeface="Lucida Grande"/>
                <a:ea typeface="Lucida Grande"/>
                <a:cs typeface="Lucida Grande"/>
                <a:sym typeface="Lucida Grande"/>
              </a:rPr>
              <a:t>    00a0 - 34 e7 79 2e                                       4.y.</a:t>
            </a:r>
          </a:p>
          <a:p>
            <a:endParaRPr lang="nl-NL" sz="2200" dirty="0" smtClean="0">
              <a:latin typeface="Lucida Grande"/>
              <a:ea typeface="Lucida Grande"/>
              <a:cs typeface="Lucida Grande"/>
              <a:sym typeface="Lucida Grande"/>
            </a:endParaRPr>
          </a:p>
          <a:p>
            <a:r>
              <a:rPr lang="hu-HU" sz="2200" dirty="0" smtClean="0">
                <a:latin typeface="Lucida Grande"/>
                <a:ea typeface="Lucida Grande"/>
                <a:cs typeface="Lucida Grande"/>
                <a:sym typeface="Lucida Grande"/>
              </a:rPr>
              <a:t>    Start Time: 1402241840</a:t>
            </a:r>
          </a:p>
          <a:p>
            <a:r>
              <a:rPr lang="en-US" sz="2200" dirty="0" smtClean="0">
                <a:latin typeface="Lucida Grande"/>
                <a:ea typeface="Lucida Grande"/>
                <a:cs typeface="Lucida Grande"/>
                <a:sym typeface="Lucida Grande"/>
              </a:rPr>
              <a:t>    Timeout   : 300 (sec)</a:t>
            </a:r>
          </a:p>
          <a:p>
            <a:r>
              <a:rPr lang="en-US" sz="2200" dirty="0" smtClean="0">
                <a:latin typeface="Lucida Grande"/>
                <a:ea typeface="Lucida Grande"/>
                <a:cs typeface="Lucida Grande"/>
                <a:sym typeface="Lucida Grande"/>
              </a:rPr>
              <a:t>    Verify return code: 20 (unable to get local issuer certificate)</a:t>
            </a:r>
          </a:p>
          <a:p>
            <a:r>
              <a:rPr lang="en-US" sz="2200" dirty="0" smtClean="0">
                <a:latin typeface="Lucida Grande"/>
                <a:ea typeface="Lucida Grande"/>
                <a:cs typeface="Lucida Grande"/>
                <a:sym typeface="Lucida Grande"/>
              </a:rPr>
              <a:t>---</a:t>
            </a:r>
          </a:p>
          <a:p>
            <a:endParaRPr lang="en-US" sz="2200" dirty="0" smtClean="0">
              <a:latin typeface="Lucida Grande"/>
              <a:ea typeface="Lucida Grande"/>
              <a:cs typeface="Lucida Grande"/>
              <a:sym typeface="Lucida Grande"/>
            </a:endParaRPr>
          </a:p>
          <a:p>
            <a:endParaRPr lang="en-US" dirty="0"/>
          </a:p>
        </p:txBody>
      </p:sp>
    </p:spTree>
    <p:extLst>
      <p:ext uri="{BB962C8B-B14F-4D97-AF65-F5344CB8AC3E}">
        <p14:creationId xmlns:p14="http://schemas.microsoft.com/office/powerpoint/2010/main" val="4404464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68838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14353259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7118068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39848807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xkcd.com</a:t>
            </a:r>
            <a:r>
              <a:rPr lang="en-US" dirty="0" smtClean="0"/>
              <a:t>/1354/</a:t>
            </a:r>
            <a:endParaRPr lang="en-US" dirty="0"/>
          </a:p>
        </p:txBody>
      </p:sp>
    </p:spTree>
    <p:extLst>
      <p:ext uri="{BB962C8B-B14F-4D97-AF65-F5344CB8AC3E}">
        <p14:creationId xmlns:p14="http://schemas.microsoft.com/office/powerpoint/2010/main" val="8421623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20808316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952881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1506120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1217406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sz="2200" b="0" i="0" dirty="0" smtClean="0">
              <a:effectLst/>
              <a:latin typeface="Lucida Grande"/>
              <a:ea typeface="Lucida Grande"/>
              <a:cs typeface="Lucida Grande"/>
              <a:sym typeface="Lucida Grande"/>
            </a:endParaRPr>
          </a:p>
        </p:txBody>
      </p:sp>
    </p:spTree>
    <p:extLst>
      <p:ext uri="{BB962C8B-B14F-4D97-AF65-F5344CB8AC3E}">
        <p14:creationId xmlns:p14="http://schemas.microsoft.com/office/powerpoint/2010/main" val="2066655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7100992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339217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re et sous-titre">
    <p:spTree>
      <p:nvGrpSpPr>
        <p:cNvPr id="1" name=""/>
        <p:cNvGrpSpPr/>
        <p:nvPr/>
      </p:nvGrpSpPr>
      <p:grpSpPr>
        <a:xfrm>
          <a:off x="0" y="0"/>
          <a:ext cx="0" cy="0"/>
          <a:chOff x="0" y="0"/>
          <a:chExt cx="0" cy="0"/>
        </a:xfrm>
      </p:grpSpPr>
      <p:sp>
        <p:nvSpPr>
          <p:cNvPr id="5" name="Shape 5"/>
          <p:cNvSpPr>
            <a:spLocks noGrp="1"/>
          </p:cNvSpPr>
          <p:nvPr>
            <p:ph type="title"/>
          </p:nvPr>
        </p:nvSpPr>
        <p:spPr>
          <a:xfrm>
            <a:off x="1270000" y="1638300"/>
            <a:ext cx="10464800" cy="3302000"/>
          </a:xfrm>
          <a:prstGeom prst="rect">
            <a:avLst/>
          </a:prstGeom>
        </p:spPr>
        <p:txBody>
          <a:bodyPr lIns="0" tIns="0" rIns="0" bIns="0" anchor="b"/>
          <a:lstStyle/>
          <a:p>
            <a:pPr lvl="0">
              <a:defRPr sz="1800"/>
            </a:pPr>
            <a:r>
              <a:rPr sz="8400"/>
              <a:t>Title Text</a:t>
            </a:r>
          </a:p>
        </p:txBody>
      </p:sp>
      <p:sp>
        <p:nvSpPr>
          <p:cNvPr id="6" name="Shape 6"/>
          <p:cNvSpPr>
            <a:spLocks noGrp="1"/>
          </p:cNvSpPr>
          <p:nvPr>
            <p:ph type="body" idx="1"/>
          </p:nvPr>
        </p:nvSpPr>
        <p:spPr>
          <a:xfrm>
            <a:off x="1270000" y="5029200"/>
            <a:ext cx="10464800" cy="1130300"/>
          </a:xfrm>
          <a:prstGeom prst="rect">
            <a:avLst/>
          </a:prstGeom>
        </p:spPr>
        <p:txBody>
          <a:bodyPr lIns="0" tIns="0" rIns="0" bIns="0"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Verticale">
    <p:spTree>
      <p:nvGrpSpPr>
        <p:cNvPr id="1" name=""/>
        <p:cNvGrpSpPr/>
        <p:nvPr/>
      </p:nvGrpSpPr>
      <p:grpSpPr>
        <a:xfrm>
          <a:off x="0" y="0"/>
          <a:ext cx="0" cy="0"/>
          <a:chOff x="0" y="0"/>
          <a:chExt cx="0" cy="0"/>
        </a:xfrm>
      </p:grpSpPr>
      <p:sp>
        <p:nvSpPr>
          <p:cNvPr id="25" name="Shape 25"/>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6" name="Shape 26"/>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Reflet vertical">
    <p:spTree>
      <p:nvGrpSpPr>
        <p:cNvPr id="1" name=""/>
        <p:cNvGrpSpPr/>
        <p:nvPr/>
      </p:nvGrpSpPr>
      <p:grpSpPr>
        <a:xfrm>
          <a:off x="0" y="0"/>
          <a:ext cx="0" cy="0"/>
          <a:chOff x="0" y="0"/>
          <a:chExt cx="0" cy="0"/>
        </a:xfrm>
      </p:grpSpPr>
      <p:sp>
        <p:nvSpPr>
          <p:cNvPr id="28" name="Shape 28"/>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9" name="Shape 29"/>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re, puces et photo">
    <p:spTree>
      <p:nvGrpSpPr>
        <p:cNvPr id="1" name=""/>
        <p:cNvGrpSpPr/>
        <p:nvPr/>
      </p:nvGrpSpPr>
      <p:grpSpPr>
        <a:xfrm>
          <a:off x="0" y="0"/>
          <a:ext cx="0" cy="0"/>
          <a:chOff x="0" y="0"/>
          <a:chExt cx="0" cy="0"/>
        </a:xfrm>
      </p:grpSpPr>
      <p:sp>
        <p:nvSpPr>
          <p:cNvPr id="31" name="Shape 31"/>
          <p:cNvSpPr>
            <a:spLocks noGrp="1"/>
          </p:cNvSpPr>
          <p:nvPr>
            <p:ph type="title"/>
          </p:nvPr>
        </p:nvSpPr>
        <p:spPr>
          <a:prstGeom prst="rect">
            <a:avLst/>
          </a:prstGeom>
        </p:spPr>
        <p:txBody>
          <a:bodyPr/>
          <a:lstStyle/>
          <a:p>
            <a:pPr lvl="0">
              <a:defRPr sz="1800"/>
            </a:pPr>
            <a:r>
              <a:rPr sz="8400"/>
              <a:t>Title Text</a:t>
            </a:r>
          </a:p>
        </p:txBody>
      </p:sp>
      <p:sp>
        <p:nvSpPr>
          <p:cNvPr id="32" name="Shape 32"/>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re et puces - Gauche">
    <p:spTree>
      <p:nvGrpSpPr>
        <p:cNvPr id="1" name=""/>
        <p:cNvGrpSpPr/>
        <p:nvPr/>
      </p:nvGrpSpPr>
      <p:grpSpPr>
        <a:xfrm>
          <a:off x="0" y="0"/>
          <a:ext cx="0" cy="0"/>
          <a:chOff x="0" y="0"/>
          <a:chExt cx="0" cy="0"/>
        </a:xfrm>
      </p:grpSpPr>
      <p:sp>
        <p:nvSpPr>
          <p:cNvPr id="34" name="Shape 34"/>
          <p:cNvSpPr>
            <a:spLocks noGrp="1"/>
          </p:cNvSpPr>
          <p:nvPr>
            <p:ph type="title"/>
          </p:nvPr>
        </p:nvSpPr>
        <p:spPr>
          <a:prstGeom prst="rect">
            <a:avLst/>
          </a:prstGeom>
        </p:spPr>
        <p:txBody>
          <a:bodyPr/>
          <a:lstStyle/>
          <a:p>
            <a:pPr lvl="0">
              <a:defRPr sz="1800"/>
            </a:pPr>
            <a:r>
              <a:rPr sz="8400"/>
              <a:t>Title Text</a:t>
            </a:r>
          </a:p>
        </p:txBody>
      </p:sp>
      <p:sp>
        <p:nvSpPr>
          <p:cNvPr id="35" name="Shape 35"/>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re et puces - Droite">
    <p:spTree>
      <p:nvGrpSpPr>
        <p:cNvPr id="1" name=""/>
        <p:cNvGrpSpPr/>
        <p:nvPr/>
      </p:nvGrpSpPr>
      <p:grpSpPr>
        <a:xfrm>
          <a:off x="0" y="0"/>
          <a:ext cx="0" cy="0"/>
          <a:chOff x="0" y="0"/>
          <a:chExt cx="0" cy="0"/>
        </a:xfrm>
      </p:grpSpPr>
      <p:sp>
        <p:nvSpPr>
          <p:cNvPr id="37" name="Shape 37"/>
          <p:cNvSpPr>
            <a:spLocks noGrp="1"/>
          </p:cNvSpPr>
          <p:nvPr>
            <p:ph type="title"/>
          </p:nvPr>
        </p:nvSpPr>
        <p:spPr>
          <a:prstGeom prst="rect">
            <a:avLst/>
          </a:prstGeom>
        </p:spPr>
        <p:txBody>
          <a:bodyPr/>
          <a:lstStyle/>
          <a:p>
            <a:pPr lvl="0">
              <a:defRPr sz="1800"/>
            </a:pPr>
            <a:r>
              <a:rPr sz="8400"/>
              <a:t>Title Text</a:t>
            </a:r>
          </a:p>
        </p:txBody>
      </p:sp>
      <p:sp>
        <p:nvSpPr>
          <p:cNvPr id="38" name="Shape 38"/>
          <p:cNvSpPr>
            <a:spLocks noGrp="1"/>
          </p:cNvSpPr>
          <p:nvPr>
            <p:ph type="body" idx="1"/>
          </p:nvPr>
        </p:nvSpPr>
        <p:spPr>
          <a:xfrm>
            <a:off x="7772400" y="2768600"/>
            <a:ext cx="39624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Mastertitelformat bearbeiten</a:t>
            </a:r>
            <a:endParaRPr lang="de-DE"/>
          </a:p>
        </p:txBody>
      </p:sp>
      <p:sp>
        <p:nvSpPr>
          <p:cNvPr id="3" name="Inhaltsplatzhalter 2"/>
          <p:cNvSpPr>
            <a:spLocks noGrp="1"/>
          </p:cNvSpPr>
          <p:nvPr>
            <p:ph idx="1"/>
          </p:nvPr>
        </p:nvSpPr>
        <p:spPr/>
        <p:txBody>
          <a:bodyPr/>
          <a:lstStyle/>
          <a:p>
            <a:pPr lvl="0"/>
            <a:r>
              <a:rPr lang="en-US" smtClean="0"/>
              <a:t>Mastertextformat bearbeiten</a:t>
            </a:r>
          </a:p>
          <a:p>
            <a:pPr lvl="1"/>
            <a:r>
              <a:rPr lang="en-US" smtClean="0"/>
              <a:t>Zweite Ebene</a:t>
            </a:r>
          </a:p>
          <a:p>
            <a:pPr lvl="2"/>
            <a:r>
              <a:rPr lang="en-US" smtClean="0"/>
              <a:t>Dritte Ebene</a:t>
            </a:r>
          </a:p>
          <a:p>
            <a:pPr lvl="3"/>
            <a:r>
              <a:rPr lang="en-US" smtClean="0"/>
              <a:t>Vierte Ebene</a:t>
            </a:r>
          </a:p>
          <a:p>
            <a:pPr lvl="4"/>
            <a:r>
              <a:rPr lang="en-US" smtClean="0"/>
              <a:t>Fünfte Ebene</a:t>
            </a:r>
            <a:endParaRPr lang="de-DE"/>
          </a:p>
        </p:txBody>
      </p:sp>
      <p:sp>
        <p:nvSpPr>
          <p:cNvPr id="4" name="Datumsplatzhalter 3"/>
          <p:cNvSpPr>
            <a:spLocks noGrp="1"/>
          </p:cNvSpPr>
          <p:nvPr>
            <p:ph type="dt" sz="half" idx="10"/>
          </p:nvPr>
        </p:nvSpPr>
        <p:spPr>
          <a:xfrm>
            <a:off x="650240" y="9040143"/>
            <a:ext cx="3034453" cy="519289"/>
          </a:xfrm>
          <a:prstGeom prst="rect">
            <a:avLst/>
          </a:prstGeom>
        </p:spPr>
        <p:txBody>
          <a:bodyPr lIns="130046" tIns="65023" rIns="130046" bIns="65023"/>
          <a:lstStyle/>
          <a:p>
            <a:fld id="{8862424E-C109-F440-84A3-689A668A7AFE}" type="datetimeFigureOut">
              <a:rPr lang="de-DE" smtClean="0"/>
              <a:t>09/06/14</a:t>
            </a:fld>
            <a:endParaRPr lang="de-DE"/>
          </a:p>
        </p:txBody>
      </p:sp>
      <p:sp>
        <p:nvSpPr>
          <p:cNvPr id="5" name="Fußzeilenplatzhalter 4"/>
          <p:cNvSpPr>
            <a:spLocks noGrp="1"/>
          </p:cNvSpPr>
          <p:nvPr>
            <p:ph type="ftr" sz="quarter" idx="11"/>
          </p:nvPr>
        </p:nvSpPr>
        <p:spPr>
          <a:xfrm>
            <a:off x="4443307" y="9040143"/>
            <a:ext cx="4118187" cy="519289"/>
          </a:xfrm>
          <a:prstGeom prst="rect">
            <a:avLst/>
          </a:prstGeom>
        </p:spPr>
        <p:txBody>
          <a:bodyPr lIns="130046" tIns="65023" rIns="130046" bIns="65023"/>
          <a:lstStyle/>
          <a:p>
            <a:endParaRPr lang="de-DE"/>
          </a:p>
        </p:txBody>
      </p:sp>
      <p:sp>
        <p:nvSpPr>
          <p:cNvPr id="6" name="Foliennummernplatzhalter 5"/>
          <p:cNvSpPr>
            <a:spLocks noGrp="1"/>
          </p:cNvSpPr>
          <p:nvPr>
            <p:ph type="sldNum" sz="quarter" idx="12"/>
          </p:nvPr>
        </p:nvSpPr>
        <p:spPr>
          <a:xfrm>
            <a:off x="9320107" y="9040143"/>
            <a:ext cx="3034453" cy="519289"/>
          </a:xfrm>
          <a:prstGeom prst="rect">
            <a:avLst/>
          </a:prstGeom>
        </p:spPr>
        <p:txBody>
          <a:bodyPr lIns="130046" tIns="65023" rIns="130046" bIns="65023"/>
          <a:lstStyle/>
          <a:p>
            <a:fld id="{38E63D72-CB14-E84A-A386-27EEDDEA6875}" type="slidenum">
              <a:rPr lang="de-DE" smtClean="0"/>
              <a:t>‹#›</a:t>
            </a:fld>
            <a:endParaRPr lang="de-DE"/>
          </a:p>
        </p:txBody>
      </p:sp>
    </p:spTree>
    <p:extLst>
      <p:ext uri="{BB962C8B-B14F-4D97-AF65-F5344CB8AC3E}">
        <p14:creationId xmlns:p14="http://schemas.microsoft.com/office/powerpoint/2010/main" val="2909544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027290" y="6267592"/>
            <a:ext cx="11054080" cy="1937173"/>
          </a:xfrm>
        </p:spPr>
        <p:txBody>
          <a:bodyPr anchor="t"/>
          <a:lstStyle>
            <a:lvl1pPr algn="l">
              <a:defRPr sz="5700" b="1" cap="all"/>
            </a:lvl1pPr>
          </a:lstStyle>
          <a:p>
            <a:r>
              <a:rPr lang="en-US" smtClean="0"/>
              <a:t>Mastertitelformat bearbeiten</a:t>
            </a:r>
            <a:endParaRPr lang="de-DE"/>
          </a:p>
        </p:txBody>
      </p:sp>
      <p:sp>
        <p:nvSpPr>
          <p:cNvPr id="3" name="Textplatzhalter 2"/>
          <p:cNvSpPr>
            <a:spLocks noGrp="1"/>
          </p:cNvSpPr>
          <p:nvPr>
            <p:ph type="body" idx="1"/>
          </p:nvPr>
        </p:nvSpPr>
        <p:spPr>
          <a:xfrm>
            <a:off x="1027290" y="4133993"/>
            <a:ext cx="11054080" cy="2133599"/>
          </a:xfrm>
        </p:spPr>
        <p:txBody>
          <a:bodyPr anchor="b"/>
          <a:lstStyle>
            <a:lvl1pPr marL="0" indent="0">
              <a:buNone/>
              <a:defRPr sz="2800">
                <a:solidFill>
                  <a:schemeClr val="tx1">
                    <a:tint val="75000"/>
                  </a:schemeClr>
                </a:solidFill>
              </a:defRPr>
            </a:lvl1pPr>
            <a:lvl2pPr marL="650230" indent="0">
              <a:buNone/>
              <a:defRPr sz="2600">
                <a:solidFill>
                  <a:schemeClr val="tx1">
                    <a:tint val="75000"/>
                  </a:schemeClr>
                </a:solidFill>
              </a:defRPr>
            </a:lvl2pPr>
            <a:lvl3pPr marL="1300460" indent="0">
              <a:buNone/>
              <a:defRPr sz="2300">
                <a:solidFill>
                  <a:schemeClr val="tx1">
                    <a:tint val="75000"/>
                  </a:schemeClr>
                </a:solidFill>
              </a:defRPr>
            </a:lvl3pPr>
            <a:lvl4pPr marL="1950690" indent="0">
              <a:buNone/>
              <a:defRPr sz="2000">
                <a:solidFill>
                  <a:schemeClr val="tx1">
                    <a:tint val="75000"/>
                  </a:schemeClr>
                </a:solidFill>
              </a:defRPr>
            </a:lvl4pPr>
            <a:lvl5pPr marL="2600919" indent="0">
              <a:buNone/>
              <a:defRPr sz="2000">
                <a:solidFill>
                  <a:schemeClr val="tx1">
                    <a:tint val="75000"/>
                  </a:schemeClr>
                </a:solidFill>
              </a:defRPr>
            </a:lvl5pPr>
            <a:lvl6pPr marL="3251149" indent="0">
              <a:buNone/>
              <a:defRPr sz="2000">
                <a:solidFill>
                  <a:schemeClr val="tx1">
                    <a:tint val="75000"/>
                  </a:schemeClr>
                </a:solidFill>
              </a:defRPr>
            </a:lvl6pPr>
            <a:lvl7pPr marL="3901379" indent="0">
              <a:buNone/>
              <a:defRPr sz="2000">
                <a:solidFill>
                  <a:schemeClr val="tx1">
                    <a:tint val="75000"/>
                  </a:schemeClr>
                </a:solidFill>
              </a:defRPr>
            </a:lvl7pPr>
            <a:lvl8pPr marL="4551609" indent="0">
              <a:buNone/>
              <a:defRPr sz="2000">
                <a:solidFill>
                  <a:schemeClr val="tx1">
                    <a:tint val="75000"/>
                  </a:schemeClr>
                </a:solidFill>
              </a:defRPr>
            </a:lvl8pPr>
            <a:lvl9pPr marL="5201839" indent="0">
              <a:buNone/>
              <a:defRPr sz="2000">
                <a:solidFill>
                  <a:schemeClr val="tx1">
                    <a:tint val="75000"/>
                  </a:schemeClr>
                </a:solidFill>
              </a:defRPr>
            </a:lvl9pPr>
          </a:lstStyle>
          <a:p>
            <a:pPr lvl="0"/>
            <a:r>
              <a:rPr lang="en-US" smtClean="0"/>
              <a:t>Mastertextformat bearbeiten</a:t>
            </a:r>
          </a:p>
        </p:txBody>
      </p:sp>
      <p:sp>
        <p:nvSpPr>
          <p:cNvPr id="4" name="Datumsplatzhalter 3"/>
          <p:cNvSpPr>
            <a:spLocks noGrp="1"/>
          </p:cNvSpPr>
          <p:nvPr>
            <p:ph type="dt" sz="half" idx="10"/>
          </p:nvPr>
        </p:nvSpPr>
        <p:spPr>
          <a:xfrm>
            <a:off x="650240" y="9040143"/>
            <a:ext cx="3034453" cy="519289"/>
          </a:xfrm>
          <a:prstGeom prst="rect">
            <a:avLst/>
          </a:prstGeom>
        </p:spPr>
        <p:txBody>
          <a:bodyPr lIns="130046" tIns="65023" rIns="130046" bIns="65023"/>
          <a:lstStyle/>
          <a:p>
            <a:fld id="{8862424E-C109-F440-84A3-689A668A7AFE}" type="datetimeFigureOut">
              <a:rPr lang="de-DE" smtClean="0"/>
              <a:t>09/06/14</a:t>
            </a:fld>
            <a:endParaRPr lang="de-DE"/>
          </a:p>
        </p:txBody>
      </p:sp>
      <p:sp>
        <p:nvSpPr>
          <p:cNvPr id="5" name="Fußzeilenplatzhalter 4"/>
          <p:cNvSpPr>
            <a:spLocks noGrp="1"/>
          </p:cNvSpPr>
          <p:nvPr>
            <p:ph type="ftr" sz="quarter" idx="11"/>
          </p:nvPr>
        </p:nvSpPr>
        <p:spPr>
          <a:xfrm>
            <a:off x="4443307" y="9040143"/>
            <a:ext cx="4118187" cy="519289"/>
          </a:xfrm>
          <a:prstGeom prst="rect">
            <a:avLst/>
          </a:prstGeom>
        </p:spPr>
        <p:txBody>
          <a:bodyPr lIns="130046" tIns="65023" rIns="130046" bIns="65023"/>
          <a:lstStyle/>
          <a:p>
            <a:endParaRPr lang="de-DE"/>
          </a:p>
        </p:txBody>
      </p:sp>
      <p:sp>
        <p:nvSpPr>
          <p:cNvPr id="6" name="Foliennummernplatzhalter 5"/>
          <p:cNvSpPr>
            <a:spLocks noGrp="1"/>
          </p:cNvSpPr>
          <p:nvPr>
            <p:ph type="sldNum" sz="quarter" idx="12"/>
          </p:nvPr>
        </p:nvSpPr>
        <p:spPr>
          <a:xfrm>
            <a:off x="9320107" y="9040143"/>
            <a:ext cx="3034453" cy="519289"/>
          </a:xfrm>
          <a:prstGeom prst="rect">
            <a:avLst/>
          </a:prstGeom>
        </p:spPr>
        <p:txBody>
          <a:bodyPr lIns="130046" tIns="65023" rIns="130046" bIns="65023"/>
          <a:lstStyle/>
          <a:p>
            <a:fld id="{38E63D72-CB14-E84A-A386-27EEDDEA6875}" type="slidenum">
              <a:rPr lang="de-DE" smtClean="0"/>
              <a:t>‹#›</a:t>
            </a:fld>
            <a:endParaRPr lang="de-DE"/>
          </a:p>
        </p:txBody>
      </p:sp>
    </p:spTree>
    <p:extLst>
      <p:ext uri="{BB962C8B-B14F-4D97-AF65-F5344CB8AC3E}">
        <p14:creationId xmlns:p14="http://schemas.microsoft.com/office/powerpoint/2010/main" val="13612222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a:xfrm>
            <a:off x="325120" y="9187652"/>
            <a:ext cx="7694507" cy="460587"/>
          </a:xfrm>
          <a:prstGeom prst="rect">
            <a:avLst/>
          </a:prstGeom>
        </p:spPr>
        <p:txBody>
          <a:bodyPr lIns="130046" tIns="65023" rIns="130046" bIns="65023"/>
          <a:lstStyle>
            <a:lvl1pPr>
              <a:defRPr/>
            </a:lvl1pPr>
          </a:lstStyle>
          <a:p>
            <a:pPr>
              <a:defRPr/>
            </a:pPr>
            <a:r>
              <a:rPr lang="en-US" smtClean="0"/>
              <a:t>M3AAWG 31st General Meeting | Brussels, June 2014</a:t>
            </a:r>
            <a:endParaRPr lang="en-US"/>
          </a:p>
        </p:txBody>
      </p:sp>
      <p:sp>
        <p:nvSpPr>
          <p:cNvPr id="4" name="Rectangle 6"/>
          <p:cNvSpPr>
            <a:spLocks noGrp="1" noChangeArrowheads="1"/>
          </p:cNvSpPr>
          <p:nvPr>
            <p:ph type="sldNum" sz="quarter" idx="11"/>
          </p:nvPr>
        </p:nvSpPr>
        <p:spPr>
          <a:xfrm>
            <a:off x="9536854" y="9211734"/>
            <a:ext cx="3034453" cy="677333"/>
          </a:xfrm>
          <a:prstGeom prst="rect">
            <a:avLst/>
          </a:prstGeom>
        </p:spPr>
        <p:txBody>
          <a:bodyPr lIns="130046" tIns="65023" rIns="130046" bIns="65023"/>
          <a:lstStyle>
            <a:lvl1pPr>
              <a:defRPr/>
            </a:lvl1pPr>
          </a:lstStyle>
          <a:p>
            <a:pPr>
              <a:defRPr/>
            </a:pPr>
            <a:fld id="{37CBF360-D306-6F45-8374-BC269AE41872}" type="slidenum">
              <a:rPr lang="en-US"/>
              <a:pPr>
                <a:defRPr/>
              </a:pPr>
              <a:t>‹#›</a:t>
            </a:fld>
            <a:endParaRPr lang="en-US"/>
          </a:p>
        </p:txBody>
      </p:sp>
    </p:spTree>
    <p:extLst>
      <p:ext uri="{BB962C8B-B14F-4D97-AF65-F5344CB8AC3E}">
        <p14:creationId xmlns:p14="http://schemas.microsoft.com/office/powerpoint/2010/main" val="1642913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re et puces">
    <p:spTree>
      <p:nvGrpSpPr>
        <p:cNvPr id="1" name=""/>
        <p:cNvGrpSpPr/>
        <p:nvPr/>
      </p:nvGrpSpPr>
      <p:grpSpPr>
        <a:xfrm>
          <a:off x="0" y="0"/>
          <a:ext cx="0" cy="0"/>
          <a:chOff x="0" y="0"/>
          <a:chExt cx="0" cy="0"/>
        </a:xfrm>
      </p:grpSpPr>
      <p:sp>
        <p:nvSpPr>
          <p:cNvPr id="8" name="Shape 8"/>
          <p:cNvSpPr>
            <a:spLocks noGrp="1"/>
          </p:cNvSpPr>
          <p:nvPr>
            <p:ph type="title"/>
          </p:nvPr>
        </p:nvSpPr>
        <p:spPr>
          <a:prstGeom prst="rect">
            <a:avLst/>
          </a:prstGeom>
        </p:spPr>
        <p:txBody>
          <a:bodyPr/>
          <a:lstStyle/>
          <a:p>
            <a:pPr lvl="0">
              <a:defRPr sz="1800"/>
            </a:pPr>
            <a:r>
              <a:rPr sz="8400"/>
              <a:t>Title Text</a:t>
            </a:r>
          </a:p>
        </p:txBody>
      </p:sp>
      <p:sp>
        <p:nvSpPr>
          <p:cNvPr id="9" name="Shape 9"/>
          <p:cNvSpPr>
            <a:spLocks noGrp="1"/>
          </p:cNvSpPr>
          <p:nvPr>
            <p:ph type="body" idx="1"/>
          </p:nvPr>
        </p:nvSpPr>
        <p:spPr>
          <a:prstGeom prst="rect">
            <a:avLst/>
          </a:prstGeom>
        </p:spPr>
        <p:txBody>
          <a:body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re et puces sur 2 colonne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8400"/>
              <a:t>Title Text</a:t>
            </a:r>
          </a:p>
        </p:txBody>
      </p:sp>
      <p:sp>
        <p:nvSpPr>
          <p:cNvPr id="12" name="Shape 12"/>
          <p:cNvSpPr>
            <a:spLocks noGrp="1"/>
          </p:cNvSpPr>
          <p:nvPr>
            <p:ph type="body" idx="1"/>
          </p:nvPr>
        </p:nvSpPr>
        <p:spPr>
          <a:prstGeom prst="rect">
            <a:avLst/>
          </a:prstGeom>
        </p:spPr>
        <p:txBody>
          <a:bodyPr lIns="0" tIns="0" rIns="0" bIns="0" numCol="2" spcCol="523240" anchor="t"/>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14" name="Shape 14"/>
          <p:cNvSpPr>
            <a:spLocks noGrp="1"/>
          </p:cNvSpPr>
          <p:nvPr>
            <p:ph type="body" idx="1"/>
          </p:nvPr>
        </p:nvSpPr>
        <p:spPr>
          <a:xfrm>
            <a:off x="1270000" y="1270000"/>
            <a:ext cx="10464800" cy="7213600"/>
          </a:xfrm>
          <a:prstGeom prst="rect">
            <a:avLst/>
          </a:prstGeom>
        </p:spPr>
        <p:txBody>
          <a:bodyPr/>
          <a:lstStyle>
            <a:lvl1pPr>
              <a:spcBef>
                <a:spcPts val="4800"/>
              </a:spcBef>
            </a:lvl1pPr>
            <a:lvl2pPr>
              <a:spcBef>
                <a:spcPts val="4800"/>
              </a:spcBef>
            </a:lvl2pPr>
            <a:lvl3pPr>
              <a:spcBef>
                <a:spcPts val="4800"/>
              </a:spcBef>
            </a:lvl3pPr>
            <a:lvl4pPr>
              <a:spcBef>
                <a:spcPts val="4800"/>
              </a:spcBef>
            </a:lvl4pPr>
            <a:lvl5pPr>
              <a:spcBef>
                <a:spcPts val="4800"/>
              </a:spcBef>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Vierge">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 Haut">
    <p:spTree>
      <p:nvGrpSpPr>
        <p:cNvPr id="1" name=""/>
        <p:cNvGrpSpPr/>
        <p:nvPr/>
      </p:nvGrpSpPr>
      <p:grpSpPr>
        <a:xfrm>
          <a:off x="0" y="0"/>
          <a:ext cx="0" cy="0"/>
          <a:chOff x="0" y="0"/>
          <a:chExt cx="0" cy="0"/>
        </a:xfrm>
      </p:grpSpPr>
      <p:sp>
        <p:nvSpPr>
          <p:cNvPr id="17" name="Shape 17"/>
          <p:cNvSpPr>
            <a:spLocks noGrp="1"/>
          </p:cNvSpPr>
          <p:nvPr>
            <p:ph type="title"/>
          </p:nvPr>
        </p:nvSpPr>
        <p:spPr>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re - Centré">
    <p:spTree>
      <p:nvGrpSpPr>
        <p:cNvPr id="1" name=""/>
        <p:cNvGrpSpPr/>
        <p:nvPr/>
      </p:nvGrpSpPr>
      <p:grpSpPr>
        <a:xfrm>
          <a:off x="0" y="0"/>
          <a:ext cx="0" cy="0"/>
          <a:chOff x="0" y="0"/>
          <a:chExt cx="0" cy="0"/>
        </a:xfrm>
      </p:grpSpPr>
      <p:sp>
        <p:nvSpPr>
          <p:cNvPr id="19" name="Shape 19"/>
          <p:cNvSpPr>
            <a:spLocks noGrp="1"/>
          </p:cNvSpPr>
          <p:nvPr>
            <p:ph type="title"/>
          </p:nvPr>
        </p:nvSpPr>
        <p:spPr>
          <a:xfrm>
            <a:off x="1270000" y="2971800"/>
            <a:ext cx="10464800" cy="38100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Horizontale">
    <p:spTree>
      <p:nvGrpSpPr>
        <p:cNvPr id="1" name=""/>
        <p:cNvGrpSpPr/>
        <p:nvPr/>
      </p:nvGrpSpPr>
      <p:grpSpPr>
        <a:xfrm>
          <a:off x="0" y="0"/>
          <a:ext cx="0" cy="0"/>
          <a:chOff x="0" y="0"/>
          <a:chExt cx="0" cy="0"/>
        </a:xfrm>
      </p:grpSpPr>
      <p:sp>
        <p:nvSpPr>
          <p:cNvPr id="21" name="Shape 21"/>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Reflet horizontal">
    <p:spTree>
      <p:nvGrpSpPr>
        <p:cNvPr id="1" name=""/>
        <p:cNvGrpSpPr/>
        <p:nvPr/>
      </p:nvGrpSpPr>
      <p:grpSpPr>
        <a:xfrm>
          <a:off x="0" y="0"/>
          <a:ext cx="0" cy="0"/>
          <a:chOff x="0" y="0"/>
          <a:chExt cx="0" cy="0"/>
        </a:xfrm>
      </p:grpSpPr>
      <p:sp>
        <p:nvSpPr>
          <p:cNvPr id="23" name="Shape 23"/>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70000" y="254000"/>
            <a:ext cx="104648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8400"/>
              <a:t>Title Text</a:t>
            </a:r>
          </a:p>
        </p:txBody>
      </p:sp>
      <p:sp>
        <p:nvSpPr>
          <p:cNvPr id="3" name="Shape 3"/>
          <p:cNvSpPr>
            <a:spLocks noGrp="1"/>
          </p:cNvSpPr>
          <p:nvPr>
            <p:ph type="body" idx="1"/>
          </p:nvPr>
        </p:nvSpPr>
        <p:spPr>
          <a:xfrm>
            <a:off x="1270000" y="2768600"/>
            <a:ext cx="10464800" cy="5715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xmlns:p14="http://schemas.microsoft.com/office/powerpoint/2010/main" spd="med"/>
  <p:txStyles>
    <p:titleStyle>
      <a:lvl1pPr algn="ctr" defTabSz="584200">
        <a:defRPr sz="8400">
          <a:latin typeface="+mn-lt"/>
          <a:ea typeface="+mn-ea"/>
          <a:cs typeface="+mn-cs"/>
          <a:sym typeface="Gill Sans"/>
        </a:defRPr>
      </a:lvl1pPr>
      <a:lvl2pPr indent="228600" algn="ctr" defTabSz="584200">
        <a:defRPr sz="8400">
          <a:latin typeface="+mn-lt"/>
          <a:ea typeface="+mn-ea"/>
          <a:cs typeface="+mn-cs"/>
          <a:sym typeface="Gill Sans"/>
        </a:defRPr>
      </a:lvl2pPr>
      <a:lvl3pPr indent="457200" algn="ctr" defTabSz="584200">
        <a:defRPr sz="8400">
          <a:latin typeface="+mn-lt"/>
          <a:ea typeface="+mn-ea"/>
          <a:cs typeface="+mn-cs"/>
          <a:sym typeface="Gill Sans"/>
        </a:defRPr>
      </a:lvl3pPr>
      <a:lvl4pPr indent="685800" algn="ctr" defTabSz="584200">
        <a:defRPr sz="8400">
          <a:latin typeface="+mn-lt"/>
          <a:ea typeface="+mn-ea"/>
          <a:cs typeface="+mn-cs"/>
          <a:sym typeface="Gill Sans"/>
        </a:defRPr>
      </a:lvl4pPr>
      <a:lvl5pPr indent="914400" algn="ctr" defTabSz="584200">
        <a:defRPr sz="8400">
          <a:latin typeface="+mn-lt"/>
          <a:ea typeface="+mn-ea"/>
          <a:cs typeface="+mn-cs"/>
          <a:sym typeface="Gill Sans"/>
        </a:defRPr>
      </a:lvl5pPr>
      <a:lvl6pPr indent="1143000" algn="ctr" defTabSz="584200">
        <a:defRPr sz="8400">
          <a:latin typeface="+mn-lt"/>
          <a:ea typeface="+mn-ea"/>
          <a:cs typeface="+mn-cs"/>
          <a:sym typeface="Gill Sans"/>
        </a:defRPr>
      </a:lvl6pPr>
      <a:lvl7pPr indent="1371600" algn="ctr" defTabSz="584200">
        <a:defRPr sz="8400">
          <a:latin typeface="+mn-lt"/>
          <a:ea typeface="+mn-ea"/>
          <a:cs typeface="+mn-cs"/>
          <a:sym typeface="Gill Sans"/>
        </a:defRPr>
      </a:lvl7pPr>
      <a:lvl8pPr indent="1600200" algn="ctr" defTabSz="584200">
        <a:defRPr sz="8400">
          <a:latin typeface="+mn-lt"/>
          <a:ea typeface="+mn-ea"/>
          <a:cs typeface="+mn-cs"/>
          <a:sym typeface="Gill Sans"/>
        </a:defRPr>
      </a:lvl8pPr>
      <a:lvl9pPr indent="1828800" algn="ctr" defTabSz="584200">
        <a:defRPr sz="8400">
          <a:latin typeface="+mn-lt"/>
          <a:ea typeface="+mn-ea"/>
          <a:cs typeface="+mn-cs"/>
          <a:sym typeface="Gill Sans"/>
        </a:defRPr>
      </a:lvl9pPr>
    </p:titleStyle>
    <p:body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p:bodyStyle>
    <p:otherStyle>
      <a:lvl1pPr algn="ctr" defTabSz="584200">
        <a:defRPr>
          <a:solidFill>
            <a:schemeClr val="tx1"/>
          </a:solidFill>
          <a:latin typeface="+mn-lt"/>
          <a:ea typeface="+mn-ea"/>
          <a:cs typeface="+mn-cs"/>
          <a:sym typeface="Gill Sans"/>
        </a:defRPr>
      </a:lvl1pPr>
      <a:lvl2pPr indent="228600" algn="ctr" defTabSz="584200">
        <a:defRPr>
          <a:solidFill>
            <a:schemeClr val="tx1"/>
          </a:solidFill>
          <a:latin typeface="+mn-lt"/>
          <a:ea typeface="+mn-ea"/>
          <a:cs typeface="+mn-cs"/>
          <a:sym typeface="Gill Sans"/>
        </a:defRPr>
      </a:lvl2pPr>
      <a:lvl3pPr indent="457200" algn="ctr" defTabSz="584200">
        <a:defRPr>
          <a:solidFill>
            <a:schemeClr val="tx1"/>
          </a:solidFill>
          <a:latin typeface="+mn-lt"/>
          <a:ea typeface="+mn-ea"/>
          <a:cs typeface="+mn-cs"/>
          <a:sym typeface="Gill Sans"/>
        </a:defRPr>
      </a:lvl3pPr>
      <a:lvl4pPr indent="685800" algn="ctr" defTabSz="584200">
        <a:defRPr>
          <a:solidFill>
            <a:schemeClr val="tx1"/>
          </a:solidFill>
          <a:latin typeface="+mn-lt"/>
          <a:ea typeface="+mn-ea"/>
          <a:cs typeface="+mn-cs"/>
          <a:sym typeface="Gill Sans"/>
        </a:defRPr>
      </a:lvl4pPr>
      <a:lvl5pPr indent="914400" algn="ctr" defTabSz="584200">
        <a:defRPr>
          <a:solidFill>
            <a:schemeClr val="tx1"/>
          </a:solidFill>
          <a:latin typeface="+mn-lt"/>
          <a:ea typeface="+mn-ea"/>
          <a:cs typeface="+mn-cs"/>
          <a:sym typeface="Gill Sans"/>
        </a:defRPr>
      </a:lvl5pPr>
      <a:lvl6pPr indent="1143000" algn="ctr" defTabSz="584200">
        <a:defRPr>
          <a:solidFill>
            <a:schemeClr val="tx1"/>
          </a:solidFill>
          <a:latin typeface="+mn-lt"/>
          <a:ea typeface="+mn-ea"/>
          <a:cs typeface="+mn-cs"/>
          <a:sym typeface="Gill Sans"/>
        </a:defRPr>
      </a:lvl6pPr>
      <a:lvl7pPr indent="1371600" algn="ctr" defTabSz="584200">
        <a:defRPr>
          <a:solidFill>
            <a:schemeClr val="tx1"/>
          </a:solidFill>
          <a:latin typeface="+mn-lt"/>
          <a:ea typeface="+mn-ea"/>
          <a:cs typeface="+mn-cs"/>
          <a:sym typeface="Gill Sans"/>
        </a:defRPr>
      </a:lvl7pPr>
      <a:lvl8pPr indent="1600200" algn="ctr" defTabSz="584200">
        <a:defRPr>
          <a:solidFill>
            <a:schemeClr val="tx1"/>
          </a:solidFill>
          <a:latin typeface="+mn-lt"/>
          <a:ea typeface="+mn-ea"/>
          <a:cs typeface="+mn-cs"/>
          <a:sym typeface="Gill Sans"/>
        </a:defRPr>
      </a:lvl8pPr>
      <a:lvl9pPr indent="1828800" algn="ctr" defTabSz="584200">
        <a:defRPr>
          <a:solidFill>
            <a:schemeClr val="tx1"/>
          </a:solidFill>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hyperlink" Target="https://bettercrypto.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Twitter.com/m3aawg" TargetMode="External"/><Relationship Id="rId4" Type="http://schemas.openxmlformats.org/officeDocument/2006/relationships/hyperlink" Target="http://www.Facebook.com/maawg" TargetMode="External"/><Relationship Id="rId5" Type="http://schemas.openxmlformats.org/officeDocument/2006/relationships/hyperlink" Target="https://www.facebook.com/groups/m3aawg/" TargetMode="External"/><Relationship Id="rId6" Type="http://schemas.openxmlformats.org/officeDocument/2006/relationships/hyperlink" Target="http://www.m3aawg.org/page/m3aawg-conduct-policy" TargetMode="External"/><Relationship Id="rId7" Type="http://schemas.openxmlformats.org/officeDocument/2006/relationships/hyperlink" Target="mailto:jerry.upton@m3aawg.org" TargetMode="External"/><Relationship Id="rId8" Type="http://schemas.openxmlformats.org/officeDocument/2006/relationships/image" Target="../media/image3.png"/><Relationship Id="rId1" Type="http://schemas.openxmlformats.org/officeDocument/2006/relationships/slideLayout" Target="../slideLayouts/slideLayout17.xml"/><Relationship Id="rId2" Type="http://schemas.openxmlformats.org/officeDocument/2006/relationships/hyperlink" Target="http://www.m3aawg.org/DM3Z"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jpeg"/><Relationship Id="rId7" Type="http://schemas.microsoft.com/office/2007/relationships/hdphoto" Target="../media/hdphoto1.wdp"/><Relationship Id="rId8" Type="http://schemas.openxmlformats.org/officeDocument/2006/relationships/image" Target="../media/image10.png"/><Relationship Id="rId9" Type="http://schemas.openxmlformats.org/officeDocument/2006/relationships/image" Target="../media/image3.png"/><Relationship Id="rId1" Type="http://schemas.openxmlformats.org/officeDocument/2006/relationships/slideLayout" Target="../slideLayouts/slideLayout17.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dl.acm.org/citation.cfm?id=945516"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1.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60.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 Id="rId3" Type="http://schemas.openxmlformats.org/officeDocument/2006/relationships/image" Target="../media/image37.png"/></Relationships>
</file>

<file path=ppt/slides/_rels/slide66.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1" Type="http://schemas.openxmlformats.org/officeDocument/2006/relationships/slideLayout" Target="../slideLayouts/slideLayout15.xml"/><Relationship Id="rId2" Type="http://schemas.openxmlformats.org/officeDocument/2006/relationships/notesSlide" Target="../notesSlides/notesSlide3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 Id="rId3" Type="http://schemas.openxmlformats.org/officeDocument/2006/relationships/image" Target="../media/image4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2.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image" Target="../media/image43.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5.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6.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png"/><Relationship Id="rId3" Type="http://schemas.openxmlformats.org/officeDocument/2006/relationships/hyperlink" Target="https://www.gnupg.org/gph/en/manual/x135.html" TargetMode="Externa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5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3.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4.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55.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david@autopsit.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p:cNvSpPr>
          <p:nvPr>
            <p:ph type="title"/>
          </p:nvPr>
        </p:nvSpPr>
        <p:spPr>
          <a:prstGeom prst="rect">
            <a:avLst/>
          </a:prstGeom>
        </p:spPr>
        <p:txBody>
          <a:bodyPr/>
          <a:lstStyle>
            <a:lvl1pPr defTabSz="457200">
              <a:lnSpc>
                <a:spcPts val="9400"/>
              </a:lnSpc>
              <a:defRPr sz="5300">
                <a:solidFill>
                  <a:srgbClr val="3F3F3F"/>
                </a:solidFill>
                <a:latin typeface="Futura"/>
                <a:ea typeface="Futura"/>
                <a:cs typeface="Futura"/>
                <a:sym typeface="Futura"/>
                <a:hlinkClick r:id="rId2"/>
              </a:defRPr>
            </a:lvl1pPr>
          </a:lstStyle>
          <a:p>
            <a:pPr lvl="0">
              <a:defRPr sz="1800">
                <a:solidFill>
                  <a:srgbClr val="000000"/>
                </a:solidFill>
              </a:defRPr>
            </a:pPr>
            <a:r>
              <a:rPr sz="5300" dirty="0">
                <a:solidFill>
                  <a:schemeClr val="tx1"/>
                </a:solidFill>
              </a:rPr>
              <a:t>BetterCrypto⋅org</a:t>
            </a:r>
            <a:endParaRPr sz="5300" dirty="0">
              <a:solidFill>
                <a:schemeClr val="tx1"/>
              </a:solidFill>
              <a:hlinkClick r:id="rId2"/>
            </a:endParaRPr>
          </a:p>
        </p:txBody>
      </p:sp>
      <p:sp>
        <p:nvSpPr>
          <p:cNvPr id="47" name="Shape 47"/>
          <p:cNvSpPr>
            <a:spLocks noGrp="1"/>
          </p:cNvSpPr>
          <p:nvPr>
            <p:ph type="body" idx="1"/>
          </p:nvPr>
        </p:nvSpPr>
        <p:spPr>
          <a:prstGeom prst="rect">
            <a:avLst/>
          </a:prstGeom>
        </p:spPr>
        <p:txBody>
          <a:bodyPr/>
          <a:lstStyle>
            <a:lvl1pPr defTabSz="457200">
              <a:lnSpc>
                <a:spcPts val="7000"/>
              </a:lnSpc>
              <a:defRPr>
                <a:solidFill>
                  <a:srgbClr val="3F3F3F"/>
                </a:solidFill>
                <a:latin typeface="Futura"/>
                <a:ea typeface="Futura"/>
                <a:cs typeface="Futura"/>
                <a:sym typeface="Futura"/>
              </a:defRPr>
            </a:lvl1pPr>
          </a:lstStyle>
          <a:p>
            <a:pPr lvl="0">
              <a:defRPr sz="1800">
                <a:solidFill>
                  <a:srgbClr val="000000"/>
                </a:solidFill>
              </a:defRPr>
            </a:pPr>
            <a:r>
              <a:rPr sz="3600" dirty="0">
                <a:solidFill>
                  <a:srgbClr val="3F3F3F"/>
                </a:solidFill>
              </a:rPr>
              <a:t>Applied Crypto Hardening</a:t>
            </a:r>
          </a:p>
        </p:txBody>
      </p:sp>
      <p:pic>
        <p:nvPicPr>
          <p:cNvPr id="48" name="droppedImage.png"/>
          <p:cNvPicPr/>
          <p:nvPr/>
        </p:nvPicPr>
        <p:blipFill>
          <a:blip r:embed="rId3">
            <a:extLst/>
          </a:blip>
          <a:stretch>
            <a:fillRect/>
          </a:stretch>
        </p:blipFill>
        <p:spPr>
          <a:xfrm>
            <a:off x="1816100" y="2823633"/>
            <a:ext cx="2083724" cy="1790700"/>
          </a:xfrm>
          <a:prstGeom prst="rect">
            <a:avLst/>
          </a:prstGeom>
          <a:ln w="12700">
            <a:miter lim="400000"/>
          </a:ln>
        </p:spPr>
      </p:pic>
      <p:sp>
        <p:nvSpPr>
          <p:cNvPr id="2" name="TextBox 1"/>
          <p:cNvSpPr txBox="1"/>
          <p:nvPr/>
        </p:nvSpPr>
        <p:spPr>
          <a:xfrm>
            <a:off x="1666041" y="7521887"/>
            <a:ext cx="2619106" cy="59503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defTabSz="584200" rtl="0" fontAlgn="auto" latinLnBrk="1"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000000"/>
                </a:solidFill>
                <a:effectLst/>
                <a:uFillTx/>
                <a:latin typeface="+mn-lt"/>
                <a:ea typeface="+mn-ea"/>
                <a:cs typeface="+mn-cs"/>
                <a:sym typeface="Gill Sans"/>
              </a:rPr>
              <a:t>David </a:t>
            </a:r>
            <a:r>
              <a:rPr kumimoji="0" lang="en-US" sz="3200" b="0" i="0" u="none" strike="noStrike" cap="none" spc="0" normalizeH="0" baseline="0" dirty="0" err="1" smtClean="0">
                <a:ln>
                  <a:noFill/>
                </a:ln>
                <a:solidFill>
                  <a:srgbClr val="000000"/>
                </a:solidFill>
                <a:effectLst/>
                <a:uFillTx/>
                <a:latin typeface="+mn-lt"/>
                <a:ea typeface="+mn-ea"/>
                <a:cs typeface="+mn-cs"/>
                <a:sym typeface="Gill Sans"/>
              </a:rPr>
              <a:t>Durvaux</a:t>
            </a:r>
            <a:endParaRPr kumimoji="0" lang="en-US" sz="3200" b="0" i="0" u="none" strike="noStrike" cap="none" spc="0" normalizeH="0" baseline="0" dirty="0" smtClean="0">
              <a:ln>
                <a:noFill/>
              </a:ln>
              <a:solidFill>
                <a:srgbClr val="000000"/>
              </a:solidFill>
              <a:effectLst/>
              <a:uFillTx/>
              <a:latin typeface="+mn-lt"/>
              <a:ea typeface="+mn-ea"/>
              <a:cs typeface="+mn-cs"/>
              <a:sym typeface="Gill Sans"/>
            </a:endParaRPr>
          </a:p>
        </p:txBody>
      </p:sp>
      <p:sp>
        <p:nvSpPr>
          <p:cNvPr id="6" name="TextBox 5"/>
          <p:cNvSpPr txBox="1"/>
          <p:nvPr/>
        </p:nvSpPr>
        <p:spPr>
          <a:xfrm>
            <a:off x="7676366" y="7583673"/>
            <a:ext cx="3856892" cy="59503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defTabSz="584200" rtl="0" fontAlgn="auto" latinLnBrk="1"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000000"/>
                </a:solidFill>
                <a:effectLst/>
                <a:uFillTx/>
                <a:sym typeface="Gill Sans"/>
              </a:rPr>
              <a:t>Brussels</a:t>
            </a:r>
            <a:r>
              <a:rPr lang="en-US" sz="3200" dirty="0" smtClean="0">
                <a:solidFill>
                  <a:srgbClr val="000000"/>
                </a:solidFill>
              </a:rPr>
              <a:t>, 9</a:t>
            </a:r>
            <a:r>
              <a:rPr lang="en-US" sz="3200" baseline="30000" dirty="0" smtClean="0">
                <a:solidFill>
                  <a:srgbClr val="000000"/>
                </a:solidFill>
              </a:rPr>
              <a:t>th</a:t>
            </a:r>
            <a:r>
              <a:rPr lang="en-US" sz="3200" dirty="0" smtClean="0">
                <a:solidFill>
                  <a:srgbClr val="000000"/>
                </a:solidFill>
              </a:rPr>
              <a:t> June 2014</a:t>
            </a:r>
            <a:endParaRPr kumimoji="0" lang="en-US" sz="3200" b="0" i="0" u="none" strike="noStrike" cap="none" spc="0" normalizeH="0" baseline="0" dirty="0" smtClean="0">
              <a:ln>
                <a:noFill/>
              </a:ln>
              <a:solidFill>
                <a:srgbClr val="000000"/>
              </a:solidFill>
              <a:effectLst/>
              <a:uFillTx/>
              <a:sym typeface="Gill Sans"/>
            </a:endParaRPr>
          </a:p>
        </p:txBody>
      </p:sp>
      <p:pic>
        <p:nvPicPr>
          <p:cNvPr id="3" name="Picture 2"/>
          <p:cNvPicPr>
            <a:picLocks noChangeAspect="1"/>
          </p:cNvPicPr>
          <p:nvPr/>
        </p:nvPicPr>
        <p:blipFill>
          <a:blip r:embed="rId4"/>
          <a:stretch>
            <a:fillRect/>
          </a:stretch>
        </p:blipFill>
        <p:spPr>
          <a:xfrm>
            <a:off x="7550292" y="676684"/>
            <a:ext cx="5104433" cy="1507715"/>
          </a:xfrm>
          <a:prstGeom prst="rect">
            <a:avLst/>
          </a:prstGeom>
        </p:spPr>
      </p:pic>
      <p:pic>
        <p:nvPicPr>
          <p:cNvPr id="4" name="Picture 3"/>
          <p:cNvPicPr>
            <a:picLocks noChangeAspect="1"/>
          </p:cNvPicPr>
          <p:nvPr/>
        </p:nvPicPr>
        <p:blipFill>
          <a:blip r:embed="rId5"/>
          <a:stretch>
            <a:fillRect/>
          </a:stretch>
        </p:blipFill>
        <p:spPr>
          <a:xfrm>
            <a:off x="70201" y="63499"/>
            <a:ext cx="2656066" cy="2395771"/>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53"/>
          <p:cNvSpPr>
            <a:spLocks noGrp="1"/>
          </p:cNvSpPr>
          <p:nvPr>
            <p:ph type="title"/>
          </p:nvPr>
        </p:nvSpPr>
        <p:spPr>
          <a:prstGeom prst="rect">
            <a:avLst/>
          </a:prstGeom>
        </p:spPr>
        <p:txBody>
          <a:bodyPr/>
          <a:lstStyle/>
          <a:p>
            <a:pPr lvl="0">
              <a:defRPr sz="1800"/>
            </a:pPr>
            <a:r>
              <a:rPr sz="8400"/>
              <a:t>Agenda</a:t>
            </a:r>
          </a:p>
        </p:txBody>
      </p:sp>
      <p:sp>
        <p:nvSpPr>
          <p:cNvPr id="54" name="Shape 54"/>
          <p:cNvSpPr>
            <a:spLocks noGrp="1"/>
          </p:cNvSpPr>
          <p:nvPr>
            <p:ph type="body" idx="1"/>
          </p:nvPr>
        </p:nvSpPr>
        <p:spPr>
          <a:xfrm>
            <a:off x="1270000" y="2197100"/>
            <a:ext cx="10464800" cy="7283450"/>
          </a:xfrm>
          <a:prstGeom prst="rect">
            <a:avLst/>
          </a:prstGeom>
        </p:spPr>
        <p:txBody>
          <a:bodyPr/>
          <a:lstStyle/>
          <a:p>
            <a:pPr lvl="0">
              <a:defRPr sz="1800"/>
            </a:pPr>
            <a:r>
              <a:rPr sz="4200" dirty="0"/>
              <a:t>Pieces of History</a:t>
            </a:r>
          </a:p>
          <a:p>
            <a:pPr lvl="0">
              <a:defRPr sz="1800"/>
            </a:pPr>
            <a:r>
              <a:rPr sz="4200" dirty="0"/>
              <a:t>Introduction to BetterCrypto project</a:t>
            </a:r>
          </a:p>
          <a:p>
            <a:pPr lvl="0">
              <a:defRPr sz="1800"/>
            </a:pPr>
            <a:r>
              <a:rPr lang="nl-BE" sz="4200" dirty="0" smtClean="0"/>
              <a:t>Cryptography in a nutshell</a:t>
            </a:r>
            <a:endParaRPr sz="4200" dirty="0"/>
          </a:p>
          <a:p>
            <a:pPr lvl="0">
              <a:defRPr sz="1800"/>
            </a:pPr>
            <a:r>
              <a:rPr sz="4200" dirty="0" smtClean="0"/>
              <a:t>Practical Settings</a:t>
            </a:r>
            <a:endParaRPr lang="nl-BE" sz="4200" dirty="0" smtClean="0"/>
          </a:p>
          <a:p>
            <a:pPr lvl="0">
              <a:defRPr sz="1800"/>
            </a:pPr>
            <a:r>
              <a:rPr lang="nl-BE" sz="4200" dirty="0" smtClean="0"/>
              <a:t>Testing</a:t>
            </a:r>
          </a:p>
          <a:p>
            <a:pPr lvl="0">
              <a:defRPr sz="1800"/>
            </a:pPr>
            <a:r>
              <a:rPr lang="nl-BE" sz="4200" dirty="0" smtClean="0"/>
              <a:t>Demo</a:t>
            </a:r>
          </a:p>
          <a:p>
            <a:pPr lvl="0">
              <a:defRPr sz="1800"/>
            </a:pPr>
            <a:r>
              <a:rPr sz="4200" dirty="0" smtClean="0"/>
              <a:t>Conclusion</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Pieces of History</a:t>
            </a:r>
            <a:endParaRPr lang="en-US" dirty="0"/>
          </a:p>
        </p:txBody>
      </p:sp>
      <p:pic>
        <p:nvPicPr>
          <p:cNvPr id="5" name="pasted-image.pdf"/>
          <p:cNvPicPr/>
          <p:nvPr/>
        </p:nvPicPr>
        <p:blipFill>
          <a:blip r:embed="rId2">
            <a:extLst/>
          </a:blip>
          <a:stretch>
            <a:fillRect/>
          </a:stretch>
        </p:blipFill>
        <p:spPr>
          <a:xfrm>
            <a:off x="4066129" y="214211"/>
            <a:ext cx="4823110" cy="7382310"/>
          </a:xfrm>
          <a:prstGeom prst="rect">
            <a:avLst/>
          </a:prstGeom>
          <a:ln w="12700">
            <a:miter lim="400000"/>
          </a:ln>
        </p:spPr>
      </p:pic>
    </p:spTree>
    <p:extLst>
      <p:ext uri="{BB962C8B-B14F-4D97-AF65-F5344CB8AC3E}">
        <p14:creationId xmlns:p14="http://schemas.microsoft.com/office/powerpoint/2010/main" val="281817689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a:spLocks noGrp="1"/>
          </p:cNvSpPr>
          <p:nvPr>
            <p:ph type="title"/>
          </p:nvPr>
        </p:nvSpPr>
        <p:spPr>
          <a:xfrm>
            <a:off x="1270000" y="25400"/>
            <a:ext cx="10464800" cy="2438400"/>
          </a:xfrm>
          <a:prstGeom prst="rect">
            <a:avLst/>
          </a:prstGeom>
        </p:spPr>
        <p:txBody>
          <a:bodyPr/>
          <a:lstStyle/>
          <a:p>
            <a:pPr lvl="0">
              <a:defRPr sz="1800"/>
            </a:pPr>
            <a:r>
              <a:rPr lang="nl-BE" sz="8400" dirty="0" smtClean="0"/>
              <a:t>Historic ciphers</a:t>
            </a:r>
            <a:endParaRPr sz="8400" dirty="0"/>
          </a:p>
        </p:txBody>
      </p:sp>
      <p:sp>
        <p:nvSpPr>
          <p:cNvPr id="2" name="Text Placeholder 1"/>
          <p:cNvSpPr>
            <a:spLocks noGrp="1"/>
          </p:cNvSpPr>
          <p:nvPr>
            <p:ph type="body" idx="1"/>
          </p:nvPr>
        </p:nvSpPr>
        <p:spPr>
          <a:xfrm>
            <a:off x="1270000" y="2768600"/>
            <a:ext cx="10464800" cy="1125785"/>
          </a:xfrm>
        </p:spPr>
        <p:txBody>
          <a:bodyPr/>
          <a:lstStyle/>
          <a:p>
            <a:r>
              <a:rPr lang="en-US" dirty="0" smtClean="0"/>
              <a:t>Caesar Cipher</a:t>
            </a:r>
          </a:p>
          <a:p>
            <a:r>
              <a:rPr lang="en-US" dirty="0" err="1" smtClean="0"/>
              <a:t>Vigenère</a:t>
            </a:r>
            <a:r>
              <a:rPr lang="en-US" dirty="0" smtClean="0"/>
              <a:t> Cipher</a:t>
            </a:r>
            <a:endParaRPr lang="en-US" dirty="0"/>
          </a:p>
        </p:txBody>
      </p:sp>
      <p:pic>
        <p:nvPicPr>
          <p:cNvPr id="3" name="Picture 2"/>
          <p:cNvPicPr>
            <a:picLocks noChangeAspect="1"/>
          </p:cNvPicPr>
          <p:nvPr/>
        </p:nvPicPr>
        <p:blipFill>
          <a:blip r:embed="rId3"/>
          <a:stretch>
            <a:fillRect/>
          </a:stretch>
        </p:blipFill>
        <p:spPr>
          <a:xfrm>
            <a:off x="4075303" y="4253176"/>
            <a:ext cx="4870899" cy="4870899"/>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a:spLocks noGrp="1"/>
          </p:cNvSpPr>
          <p:nvPr>
            <p:ph type="title"/>
          </p:nvPr>
        </p:nvSpPr>
        <p:spPr>
          <a:xfrm>
            <a:off x="1270000" y="25400"/>
            <a:ext cx="10464800" cy="2438400"/>
          </a:xfrm>
          <a:prstGeom prst="rect">
            <a:avLst/>
          </a:prstGeom>
        </p:spPr>
        <p:txBody>
          <a:bodyPr/>
          <a:lstStyle/>
          <a:p>
            <a:pPr lvl="0">
              <a:defRPr sz="1800"/>
            </a:pPr>
            <a:r>
              <a:rPr lang="nl-BE" sz="8400" dirty="0" smtClean="0"/>
              <a:t>Mary Queen of Scots</a:t>
            </a:r>
            <a:endParaRPr sz="8400" dirty="0"/>
          </a:p>
        </p:txBody>
      </p:sp>
      <p:sp>
        <p:nvSpPr>
          <p:cNvPr id="57" name="Shape 57"/>
          <p:cNvSpPr>
            <a:spLocks noGrp="1"/>
          </p:cNvSpPr>
          <p:nvPr>
            <p:ph type="body" idx="1"/>
          </p:nvPr>
        </p:nvSpPr>
        <p:spPr>
          <a:xfrm>
            <a:off x="5797868" y="2884475"/>
            <a:ext cx="7014673" cy="5554569"/>
          </a:xfrm>
          <a:prstGeom prst="rect">
            <a:avLst/>
          </a:prstGeom>
        </p:spPr>
        <p:txBody>
          <a:bodyPr/>
          <a:lstStyle/>
          <a:p>
            <a:pPr lvl="1">
              <a:defRPr sz="1800"/>
            </a:pPr>
            <a:r>
              <a:rPr sz="4200" dirty="0" smtClean="0"/>
              <a:t>Trial </a:t>
            </a:r>
            <a:r>
              <a:rPr sz="4200" dirty="0"/>
              <a:t>against Queen Elizabeth</a:t>
            </a:r>
          </a:p>
          <a:p>
            <a:pPr lvl="1">
              <a:defRPr sz="1800"/>
            </a:pPr>
            <a:r>
              <a:rPr sz="4200" dirty="0"/>
              <a:t>Was executed after her code was broken (1587</a:t>
            </a:r>
            <a:r>
              <a:rPr sz="4200" dirty="0" smtClean="0"/>
              <a:t>)</a:t>
            </a:r>
          </a:p>
        </p:txBody>
      </p:sp>
      <p:pic>
        <p:nvPicPr>
          <p:cNvPr id="2" name="Picture 1"/>
          <p:cNvPicPr>
            <a:picLocks noChangeAspect="1"/>
          </p:cNvPicPr>
          <p:nvPr/>
        </p:nvPicPr>
        <p:blipFill>
          <a:blip r:embed="rId3"/>
          <a:stretch>
            <a:fillRect/>
          </a:stretch>
        </p:blipFill>
        <p:spPr>
          <a:xfrm>
            <a:off x="829834" y="2884475"/>
            <a:ext cx="4602795" cy="5369928"/>
          </a:xfrm>
          <a:prstGeom prst="rect">
            <a:avLst/>
          </a:prstGeom>
        </p:spPr>
      </p:pic>
    </p:spTree>
    <p:extLst>
      <p:ext uri="{BB962C8B-B14F-4D97-AF65-F5344CB8AC3E}">
        <p14:creationId xmlns:p14="http://schemas.microsoft.com/office/powerpoint/2010/main" val="267576085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a:spLocks noGrp="1"/>
          </p:cNvSpPr>
          <p:nvPr>
            <p:ph type="title"/>
          </p:nvPr>
        </p:nvSpPr>
        <p:spPr>
          <a:xfrm>
            <a:off x="1270000" y="25400"/>
            <a:ext cx="10464800" cy="2438400"/>
          </a:xfrm>
          <a:prstGeom prst="rect">
            <a:avLst/>
          </a:prstGeom>
        </p:spPr>
        <p:txBody>
          <a:bodyPr/>
          <a:lstStyle/>
          <a:p>
            <a:pPr lvl="0">
              <a:defRPr sz="1800"/>
            </a:pPr>
            <a:r>
              <a:rPr lang="nl-BE" sz="8400" dirty="0" smtClean="0"/>
              <a:t>Enigma</a:t>
            </a:r>
            <a:endParaRPr sz="8400" dirty="0"/>
          </a:p>
        </p:txBody>
      </p:sp>
      <p:sp>
        <p:nvSpPr>
          <p:cNvPr id="57" name="Shape 57"/>
          <p:cNvSpPr>
            <a:spLocks noGrp="1"/>
          </p:cNvSpPr>
          <p:nvPr>
            <p:ph type="body" idx="1"/>
          </p:nvPr>
        </p:nvSpPr>
        <p:spPr>
          <a:xfrm>
            <a:off x="1030117" y="1815706"/>
            <a:ext cx="7807276" cy="982900"/>
          </a:xfrm>
          <a:prstGeom prst="rect">
            <a:avLst/>
          </a:prstGeom>
        </p:spPr>
        <p:txBody>
          <a:bodyPr/>
          <a:lstStyle/>
          <a:p>
            <a:pPr lvl="1">
              <a:defRPr sz="1800"/>
            </a:pPr>
            <a:r>
              <a:rPr sz="4200" dirty="0" smtClean="0"/>
              <a:t>Secret </a:t>
            </a:r>
            <a:r>
              <a:rPr sz="4200" dirty="0"/>
              <a:t>in code </a:t>
            </a:r>
            <a:r>
              <a:rPr sz="4200" dirty="0" smtClean="0"/>
              <a:t>book</a:t>
            </a:r>
            <a:endParaRPr sz="4200" dirty="0"/>
          </a:p>
        </p:txBody>
      </p:sp>
      <p:pic>
        <p:nvPicPr>
          <p:cNvPr id="3" name="Picture 2"/>
          <p:cNvPicPr>
            <a:picLocks noChangeAspect="1"/>
          </p:cNvPicPr>
          <p:nvPr/>
        </p:nvPicPr>
        <p:blipFill>
          <a:blip r:embed="rId2"/>
          <a:stretch>
            <a:fillRect/>
          </a:stretch>
        </p:blipFill>
        <p:spPr>
          <a:xfrm>
            <a:off x="1650956" y="2662353"/>
            <a:ext cx="10196730" cy="6780825"/>
          </a:xfrm>
          <a:prstGeom prst="rect">
            <a:avLst/>
          </a:prstGeom>
        </p:spPr>
      </p:pic>
    </p:spTree>
    <p:extLst>
      <p:ext uri="{BB962C8B-B14F-4D97-AF65-F5344CB8AC3E}">
        <p14:creationId xmlns:p14="http://schemas.microsoft.com/office/powerpoint/2010/main" val="14902687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BetterCrypto</a:t>
            </a:r>
            <a:endParaRPr lang="en-US" dirty="0"/>
          </a:p>
        </p:txBody>
      </p:sp>
      <p:pic>
        <p:nvPicPr>
          <p:cNvPr id="5" name="droppedImage.png"/>
          <p:cNvPicPr/>
          <p:nvPr/>
        </p:nvPicPr>
        <p:blipFill>
          <a:blip r:embed="rId2">
            <a:extLst/>
          </a:blip>
          <a:stretch>
            <a:fillRect/>
          </a:stretch>
        </p:blipFill>
        <p:spPr>
          <a:xfrm>
            <a:off x="4511250" y="3029577"/>
            <a:ext cx="4180960" cy="3319964"/>
          </a:xfrm>
          <a:prstGeom prst="rect">
            <a:avLst/>
          </a:prstGeom>
          <a:ln w="12700">
            <a:miter lim="400000"/>
          </a:ln>
        </p:spPr>
      </p:pic>
    </p:spTree>
    <p:extLst>
      <p:ext uri="{BB962C8B-B14F-4D97-AF65-F5344CB8AC3E}">
        <p14:creationId xmlns:p14="http://schemas.microsoft.com/office/powerpoint/2010/main" val="180461617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Shape 60"/>
          <p:cNvSpPr>
            <a:spLocks noGrp="1"/>
          </p:cNvSpPr>
          <p:nvPr>
            <p:ph type="title"/>
          </p:nvPr>
        </p:nvSpPr>
        <p:spPr>
          <a:prstGeom prst="rect">
            <a:avLst/>
          </a:prstGeom>
        </p:spPr>
        <p:txBody>
          <a:bodyPr/>
          <a:lstStyle/>
          <a:p>
            <a:pPr lvl="0">
              <a:defRPr sz="1800"/>
            </a:pPr>
            <a:r>
              <a:rPr lang="nl-BE" sz="8400" dirty="0" smtClean="0"/>
              <a:t>Why?</a:t>
            </a:r>
            <a:endParaRPr sz="8400" dirty="0"/>
          </a:p>
        </p:txBody>
      </p:sp>
      <p:sp>
        <p:nvSpPr>
          <p:cNvPr id="61" name="Shape 61"/>
          <p:cNvSpPr>
            <a:spLocks noGrp="1"/>
          </p:cNvSpPr>
          <p:nvPr>
            <p:ph type="body" idx="1"/>
          </p:nvPr>
        </p:nvSpPr>
        <p:spPr>
          <a:prstGeom prst="rect">
            <a:avLst/>
          </a:prstGeom>
        </p:spPr>
        <p:txBody>
          <a:bodyPr/>
          <a:lstStyle/>
          <a:p>
            <a:pPr lvl="0">
              <a:defRPr sz="1800"/>
            </a:pPr>
            <a:r>
              <a:rPr sz="4200"/>
              <a:t>Crypto is cryptic</a:t>
            </a:r>
          </a:p>
          <a:p>
            <a:pPr lvl="0">
              <a:defRPr sz="1800"/>
            </a:pPr>
            <a:r>
              <a:rPr sz="4200"/>
              <a:t>A lot of difficult concepts</a:t>
            </a:r>
          </a:p>
          <a:p>
            <a:pPr lvl="0">
              <a:defRPr sz="1800"/>
            </a:pPr>
            <a:r>
              <a:rPr sz="4200"/>
              <a:t>A lot of algorithms</a:t>
            </a:r>
          </a:p>
          <a:p>
            <a:pPr lvl="0">
              <a:defRPr sz="1800"/>
            </a:pPr>
            <a:r>
              <a:rPr sz="4200"/>
              <a:t>A lot of parameters</a:t>
            </a:r>
          </a:p>
          <a:p>
            <a:pPr lvl="0">
              <a:defRPr sz="1800"/>
            </a:pPr>
            <a:r>
              <a:rPr sz="4200"/>
              <a:t>…</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p>
            <a:pPr lvl="0">
              <a:defRPr sz="1800"/>
            </a:pPr>
            <a:r>
              <a:rPr lang="nl-BE" sz="8400" dirty="0" smtClean="0"/>
              <a:t>The Idea</a:t>
            </a:r>
            <a:endParaRPr sz="8400" dirty="0"/>
          </a:p>
        </p:txBody>
      </p:sp>
      <p:sp>
        <p:nvSpPr>
          <p:cNvPr id="64" name="Shape 64"/>
          <p:cNvSpPr>
            <a:spLocks noGrp="1"/>
          </p:cNvSpPr>
          <p:nvPr>
            <p:ph type="body" idx="1"/>
          </p:nvPr>
        </p:nvSpPr>
        <p:spPr>
          <a:prstGeom prst="rect">
            <a:avLst/>
          </a:prstGeom>
        </p:spPr>
        <p:txBody>
          <a:bodyPr/>
          <a:lstStyle/>
          <a:p>
            <a:pPr lvl="0">
              <a:defRPr sz="1800"/>
            </a:pPr>
            <a:r>
              <a:rPr sz="4200"/>
              <a:t>Really difficult for systems administrators</a:t>
            </a:r>
          </a:p>
          <a:p>
            <a:pPr lvl="1">
              <a:defRPr sz="1800"/>
            </a:pPr>
            <a:r>
              <a:rPr sz="4200"/>
              <a:t>A “cookbook” can help!</a:t>
            </a:r>
          </a:p>
          <a:p>
            <a:pPr lvl="2">
              <a:defRPr sz="1800"/>
            </a:pPr>
            <a:r>
              <a:rPr sz="4200"/>
              <a:t>That’s BetterCrypo</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p:cNvSpPr>
          <p:nvPr>
            <p:ph type="title"/>
          </p:nvPr>
        </p:nvSpPr>
        <p:spPr>
          <a:prstGeom prst="rect">
            <a:avLst/>
          </a:prstGeom>
        </p:spPr>
        <p:txBody>
          <a:bodyPr/>
          <a:lstStyle/>
          <a:p>
            <a:pPr lvl="0">
              <a:defRPr sz="1800"/>
            </a:pPr>
            <a:r>
              <a:rPr lang="nl-BE" sz="8400" dirty="0" smtClean="0"/>
              <a:t>That’s not…</a:t>
            </a:r>
            <a:endParaRPr sz="8400" dirty="0"/>
          </a:p>
        </p:txBody>
      </p:sp>
      <p:sp>
        <p:nvSpPr>
          <p:cNvPr id="67" name="Shape 67"/>
          <p:cNvSpPr>
            <a:spLocks noGrp="1"/>
          </p:cNvSpPr>
          <p:nvPr>
            <p:ph type="body" idx="1"/>
          </p:nvPr>
        </p:nvSpPr>
        <p:spPr>
          <a:prstGeom prst="rect">
            <a:avLst/>
          </a:prstGeom>
        </p:spPr>
        <p:txBody>
          <a:bodyPr/>
          <a:lstStyle/>
          <a:p>
            <a:pPr lvl="0">
              <a:defRPr sz="1800"/>
            </a:pPr>
            <a:r>
              <a:rPr sz="4200"/>
              <a:t>A crypto course</a:t>
            </a:r>
          </a:p>
          <a:p>
            <a:pPr lvl="0">
              <a:defRPr sz="1800"/>
            </a:pPr>
            <a:r>
              <a:rPr sz="4200"/>
              <a:t>A static document</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lstStyle/>
          <a:p>
            <a:pPr lvl="0">
              <a:defRPr sz="1800"/>
            </a:pPr>
            <a:r>
              <a:rPr lang="nl-BE" sz="8400" dirty="0" smtClean="0"/>
              <a:t>In brief</a:t>
            </a:r>
            <a:endParaRPr sz="8400" dirty="0"/>
          </a:p>
        </p:txBody>
      </p:sp>
      <p:sp>
        <p:nvSpPr>
          <p:cNvPr id="70" name="Shape 70"/>
          <p:cNvSpPr>
            <a:spLocks noGrp="1"/>
          </p:cNvSpPr>
          <p:nvPr>
            <p:ph type="body" idx="1"/>
          </p:nvPr>
        </p:nvSpPr>
        <p:spPr>
          <a:prstGeom prst="rect">
            <a:avLst/>
          </a:prstGeom>
        </p:spPr>
        <p:txBody>
          <a:bodyPr>
            <a:normAutofit fontScale="92500" lnSpcReduction="10000"/>
          </a:bodyPr>
          <a:lstStyle/>
          <a:p>
            <a:pPr lvl="0">
              <a:defRPr sz="1800"/>
            </a:pPr>
            <a:r>
              <a:rPr sz="4200" dirty="0"/>
              <a:t>Community effort to produce </a:t>
            </a:r>
            <a:r>
              <a:rPr sz="4200" dirty="0" smtClean="0"/>
              <a:t>best</a:t>
            </a:r>
            <a:r>
              <a:rPr lang="en-US" sz="4200" dirty="0" smtClean="0"/>
              <a:t> common</a:t>
            </a:r>
            <a:r>
              <a:rPr sz="4200" dirty="0" smtClean="0"/>
              <a:t> practices</a:t>
            </a:r>
            <a:r>
              <a:rPr lang="en-US" sz="4200" dirty="0" smtClean="0"/>
              <a:t> for typical servers</a:t>
            </a:r>
            <a:endParaRPr sz="4200" dirty="0"/>
          </a:p>
          <a:p>
            <a:pPr lvl="0">
              <a:defRPr sz="1800"/>
            </a:pPr>
            <a:r>
              <a:rPr sz="4200" dirty="0"/>
              <a:t>Continuous effort</a:t>
            </a:r>
          </a:p>
          <a:p>
            <a:pPr lvl="0">
              <a:defRPr sz="1800"/>
            </a:pPr>
            <a:r>
              <a:rPr lang="en-US" sz="4200" dirty="0" smtClean="0"/>
              <a:t>From diverse areas of expertise: sysadmins, cryptologists, developers, IT security pros</a:t>
            </a:r>
          </a:p>
          <a:p>
            <a:pPr lvl="0">
              <a:defRPr sz="1800"/>
            </a:pPr>
            <a:r>
              <a:rPr lang="en-US" sz="4200" dirty="0" smtClean="0"/>
              <a:t>Open Source (CC-BY-SA)</a:t>
            </a:r>
            <a:endParaRPr sz="4200" dirty="0"/>
          </a:p>
          <a:p>
            <a:pPr lvl="0">
              <a:defRPr sz="1800"/>
            </a:pPr>
            <a:r>
              <a:rPr sz="4200" dirty="0" smtClean="0"/>
              <a:t>Open to comments / suggestions / improvements</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6"/>
          <p:cNvSpPr txBox="1">
            <a:spLocks noChangeArrowheads="1"/>
          </p:cNvSpPr>
          <p:nvPr/>
        </p:nvSpPr>
        <p:spPr bwMode="auto">
          <a:xfrm>
            <a:off x="514773" y="650241"/>
            <a:ext cx="7261013" cy="746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130046" tIns="65023" rIns="130046" bIns="65023">
            <a:spAutoFit/>
          </a:bodyPr>
          <a:lstStyle/>
          <a:p>
            <a:pPr>
              <a:spcBef>
                <a:spcPct val="50000"/>
              </a:spcBef>
              <a:defRPr/>
            </a:pPr>
            <a:r>
              <a:rPr lang="en-US" sz="4000" b="1" dirty="0">
                <a:solidFill>
                  <a:srgbClr val="018E9F"/>
                </a:solidFill>
              </a:rPr>
              <a:t>Attendees Reminder:</a:t>
            </a:r>
          </a:p>
        </p:txBody>
      </p:sp>
      <p:sp>
        <p:nvSpPr>
          <p:cNvPr id="8" name="Text Box 7"/>
          <p:cNvSpPr txBox="1">
            <a:spLocks noChangeArrowheads="1"/>
          </p:cNvSpPr>
          <p:nvPr/>
        </p:nvSpPr>
        <p:spPr bwMode="auto">
          <a:xfrm>
            <a:off x="433493" y="1517228"/>
            <a:ext cx="12571307" cy="8015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130046" tIns="65023" rIns="130046" bIns="65023">
            <a:spAutoFit/>
          </a:bodyPr>
          <a:lstStyle>
            <a:lvl1pPr marL="233363" indent="-233363">
              <a:defRPr>
                <a:solidFill>
                  <a:schemeClr val="tx1"/>
                </a:solidFill>
                <a:latin typeface="Arial" charset="0"/>
                <a:ea typeface="ＭＳ Ｐゴシック" charset="0"/>
              </a:defRPr>
            </a:lvl1pPr>
            <a:lvl2pPr>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l">
              <a:spcAft>
                <a:spcPts val="569"/>
              </a:spcAft>
              <a:defRPr/>
            </a:pPr>
            <a:r>
              <a:rPr lang="en-US" sz="2300" b="1" dirty="0"/>
              <a:t>What occurs in a M</a:t>
            </a:r>
            <a:r>
              <a:rPr lang="en-US" sz="2300" b="1" baseline="30000" dirty="0"/>
              <a:t>3</a:t>
            </a:r>
            <a:r>
              <a:rPr lang="en-US" sz="2300" b="1" dirty="0"/>
              <a:t>AAWG meeting cannot be shared outside the membership</a:t>
            </a:r>
          </a:p>
          <a:p>
            <a:pPr marL="406394" indent="-406394" algn="l">
              <a:spcAft>
                <a:spcPts val="569"/>
              </a:spcAft>
              <a:buFont typeface="Arial"/>
              <a:buChar char="•"/>
              <a:defRPr/>
            </a:pPr>
            <a:r>
              <a:rPr lang="en-US" sz="2300" dirty="0"/>
              <a:t>Blogging, tweeting, posting is NOT allowed EXCEPT for referencing or citing the specific content on official M</a:t>
            </a:r>
            <a:r>
              <a:rPr lang="en-US" sz="2300" baseline="30000" dirty="0"/>
              <a:t>3</a:t>
            </a:r>
            <a:r>
              <a:rPr lang="en-US" sz="2300" dirty="0"/>
              <a:t>AAWG public sites, which can be reposted or used in articles. The official sites are: </a:t>
            </a:r>
            <a:r>
              <a:rPr lang="en-US" sz="2300" dirty="0">
                <a:hlinkClick r:id="rId2"/>
              </a:rPr>
              <a:t>www.m3aawg.org/DM3Z</a:t>
            </a:r>
            <a:r>
              <a:rPr lang="en-US" sz="2300" dirty="0"/>
              <a:t>, </a:t>
            </a:r>
            <a:r>
              <a:rPr lang="en-US" sz="2300" dirty="0">
                <a:hlinkClick r:id="rId3"/>
              </a:rPr>
              <a:t>www.Twitter.com/maawg</a:t>
            </a:r>
            <a:r>
              <a:rPr lang="en-US" sz="2300" dirty="0"/>
              <a:t>, </a:t>
            </a:r>
            <a:r>
              <a:rPr lang="en-US" sz="2300" dirty="0">
                <a:hlinkClick r:id="rId4"/>
              </a:rPr>
              <a:t>www.Facebook.com/maawg</a:t>
            </a:r>
            <a:r>
              <a:rPr lang="en-US" sz="2300" dirty="0"/>
              <a:t>, </a:t>
            </a:r>
            <a:r>
              <a:rPr lang="en-US" sz="2300" dirty="0">
                <a:hlinkClick r:id="rId5"/>
              </a:rPr>
              <a:t>https://www.facebook.com/groups/maawg/</a:t>
            </a:r>
            <a:r>
              <a:rPr lang="en-US" sz="2300" dirty="0"/>
              <a:t> </a:t>
            </a:r>
          </a:p>
          <a:p>
            <a:pPr marL="406394" indent="-406394" algn="l">
              <a:spcAft>
                <a:spcPts val="569"/>
              </a:spcAft>
              <a:buFont typeface="Arial"/>
              <a:buChar char="•"/>
              <a:defRPr/>
            </a:pPr>
            <a:r>
              <a:rPr lang="en-US" sz="2300" dirty="0"/>
              <a:t>Respect M</a:t>
            </a:r>
            <a:r>
              <a:rPr lang="en-US" sz="2300" baseline="30000" dirty="0"/>
              <a:t>3</a:t>
            </a:r>
            <a:r>
              <a:rPr lang="en-US" sz="2300" dirty="0"/>
              <a:t>AAWG anonymity: No publishing people or company names, except as cited </a:t>
            </a:r>
            <a:br>
              <a:rPr lang="en-US" sz="2300" dirty="0"/>
            </a:br>
            <a:r>
              <a:rPr lang="en-US" sz="2300" dirty="0"/>
              <a:t>on the official M</a:t>
            </a:r>
            <a:r>
              <a:rPr lang="en-US" sz="2300" baseline="30000" dirty="0"/>
              <a:t>3</a:t>
            </a:r>
            <a:r>
              <a:rPr lang="en-US" sz="2300" dirty="0"/>
              <a:t>AAWG channels listed above</a:t>
            </a:r>
          </a:p>
          <a:p>
            <a:pPr marL="406394" indent="-406394" algn="l">
              <a:spcAft>
                <a:spcPts val="569"/>
              </a:spcAft>
              <a:buFont typeface="Arial"/>
              <a:buChar char="•"/>
              <a:defRPr/>
            </a:pPr>
            <a:r>
              <a:rPr lang="en-US" sz="2300" dirty="0"/>
              <a:t>No use of </a:t>
            </a:r>
            <a:r>
              <a:rPr lang="en-US" sz="2300" dirty="0" err="1"/>
              <a:t>Wireshark</a:t>
            </a:r>
            <a:r>
              <a:rPr lang="en-US" sz="2300" dirty="0"/>
              <a:t> or similar products on the M</a:t>
            </a:r>
            <a:r>
              <a:rPr lang="en-US" sz="2300" baseline="30000" dirty="0"/>
              <a:t>3</a:t>
            </a:r>
            <a:r>
              <a:rPr lang="en-US" sz="2300" dirty="0"/>
              <a:t>AAWG network</a:t>
            </a:r>
          </a:p>
          <a:p>
            <a:pPr marL="406394" indent="-406394" algn="l">
              <a:spcAft>
                <a:spcPts val="569"/>
              </a:spcAft>
              <a:buFont typeface="Arial"/>
              <a:buChar char="•"/>
              <a:defRPr/>
            </a:pPr>
            <a:r>
              <a:rPr lang="en-US" sz="2300" dirty="0"/>
              <a:t>No photography - No video - No audio recording</a:t>
            </a:r>
          </a:p>
          <a:p>
            <a:pPr marL="406394" indent="-406394" algn="l">
              <a:spcAft>
                <a:spcPts val="569"/>
              </a:spcAft>
              <a:buFont typeface="Arial"/>
              <a:buChar char="•"/>
              <a:defRPr/>
            </a:pPr>
            <a:r>
              <a:rPr lang="en-US" sz="2300" dirty="0"/>
              <a:t>Any exception requires written permission from the Executive Director and may require permission from the session members</a:t>
            </a:r>
          </a:p>
          <a:p>
            <a:pPr marL="406394" indent="-406394" algn="l">
              <a:spcAft>
                <a:spcPts val="569"/>
              </a:spcAft>
              <a:buFont typeface="Arial"/>
              <a:buChar char="•"/>
              <a:defRPr/>
            </a:pPr>
            <a:r>
              <a:rPr lang="en-US" sz="2300" dirty="0"/>
              <a:t>All meeting attendees must wear and have their M</a:t>
            </a:r>
            <a:r>
              <a:rPr lang="en-US" sz="2300" baseline="30000" dirty="0"/>
              <a:t>3</a:t>
            </a:r>
            <a:r>
              <a:rPr lang="en-US" sz="2300" dirty="0"/>
              <a:t>AAWG badge visible at all times </a:t>
            </a:r>
            <a:br>
              <a:rPr lang="en-US" sz="2300" dirty="0"/>
            </a:br>
            <a:r>
              <a:rPr lang="en-US" sz="2300" dirty="0"/>
              <a:t>during the meeting</a:t>
            </a:r>
          </a:p>
          <a:p>
            <a:pPr marL="406394" indent="-406394" algn="l">
              <a:spcAft>
                <a:spcPts val="853"/>
              </a:spcAft>
              <a:buFont typeface="Arial"/>
              <a:buChar char="•"/>
              <a:defRPr/>
            </a:pPr>
            <a:r>
              <a:rPr lang="en-US" sz="2300" dirty="0"/>
              <a:t>Please silence all electronic devices; be courteous to those listening to the presentations</a:t>
            </a:r>
          </a:p>
          <a:p>
            <a:pPr algn="l">
              <a:defRPr/>
            </a:pPr>
            <a:r>
              <a:rPr lang="en-US" sz="2300" b="1" dirty="0"/>
              <a:t>Treat all attendees respectfully in and out of sessions. No less will be tolerated.</a:t>
            </a:r>
          </a:p>
          <a:p>
            <a:pPr marL="0" indent="0" algn="l">
              <a:defRPr/>
            </a:pPr>
            <a:r>
              <a:rPr lang="en-US" sz="2300" b="1" dirty="0"/>
              <a:t>Please review our meeting Conduct Policy at </a:t>
            </a:r>
            <a:r>
              <a:rPr lang="en-US" sz="2000" dirty="0">
                <a:hlinkClick r:id="rId6"/>
              </a:rPr>
              <a:t>http://www.m3aawg.org/page/m3aawg-conduct-policy</a:t>
            </a:r>
            <a:r>
              <a:rPr lang="en-US" sz="2000" dirty="0"/>
              <a:t> </a:t>
            </a:r>
          </a:p>
          <a:p>
            <a:pPr algn="l">
              <a:defRPr/>
            </a:pPr>
            <a:r>
              <a:rPr lang="en-US" sz="2300" dirty="0"/>
              <a:t>For questions, please contact Jerry Upton at: </a:t>
            </a:r>
            <a:r>
              <a:rPr lang="en-US" sz="2300" dirty="0">
                <a:hlinkClick r:id="rId7"/>
              </a:rPr>
              <a:t>jerry.upton@m3aawg.org</a:t>
            </a:r>
            <a:r>
              <a:rPr lang="en-US" dirty="0" smtClean="0"/>
              <a:t> </a:t>
            </a:r>
            <a:endParaRPr lang="en-US" sz="4000" dirty="0"/>
          </a:p>
          <a:p>
            <a:pPr algn="l">
              <a:defRPr/>
            </a:pPr>
            <a:r>
              <a:rPr lang="en-US" dirty="0"/>
              <a:t> </a:t>
            </a:r>
          </a:p>
        </p:txBody>
      </p:sp>
      <p:pic>
        <p:nvPicPr>
          <p:cNvPr id="6" name="Picture 5"/>
          <p:cNvPicPr>
            <a:picLocks noChangeAspect="1"/>
          </p:cNvPicPr>
          <p:nvPr/>
        </p:nvPicPr>
        <p:blipFill>
          <a:blip r:embed="rId8"/>
          <a:stretch>
            <a:fillRect/>
          </a:stretch>
        </p:blipFill>
        <p:spPr>
          <a:xfrm>
            <a:off x="8837225" y="110177"/>
            <a:ext cx="3947441" cy="1165970"/>
          </a:xfrm>
          <a:prstGeom prst="rect">
            <a:avLst/>
          </a:prstGeom>
        </p:spPr>
      </p:pic>
    </p:spTree>
    <p:extLst>
      <p:ext uri="{BB962C8B-B14F-4D97-AF65-F5344CB8AC3E}">
        <p14:creationId xmlns:p14="http://schemas.microsoft.com/office/powerpoint/2010/main" val="295599928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Shape 72"/>
          <p:cNvSpPr>
            <a:spLocks noGrp="1"/>
          </p:cNvSpPr>
          <p:nvPr>
            <p:ph type="title"/>
          </p:nvPr>
        </p:nvSpPr>
        <p:spPr>
          <a:prstGeom prst="rect">
            <a:avLst/>
          </a:prstGeom>
        </p:spPr>
        <p:txBody>
          <a:bodyPr/>
          <a:lstStyle/>
          <a:p>
            <a:pPr lvl="0">
              <a:defRPr sz="1800"/>
            </a:pPr>
            <a:r>
              <a:rPr lang="nl-BE" sz="8400" dirty="0" smtClean="0"/>
              <a:t>2 parts</a:t>
            </a:r>
            <a:endParaRPr sz="8400" dirty="0"/>
          </a:p>
        </p:txBody>
      </p:sp>
      <p:sp>
        <p:nvSpPr>
          <p:cNvPr id="73" name="Shape 73"/>
          <p:cNvSpPr>
            <a:spLocks noGrp="1"/>
          </p:cNvSpPr>
          <p:nvPr>
            <p:ph type="body" idx="1"/>
          </p:nvPr>
        </p:nvSpPr>
        <p:spPr>
          <a:prstGeom prst="rect">
            <a:avLst/>
          </a:prstGeom>
        </p:spPr>
        <p:txBody>
          <a:bodyPr/>
          <a:lstStyle/>
          <a:p>
            <a:pPr lvl="0">
              <a:defRPr sz="1800"/>
            </a:pPr>
            <a:r>
              <a:rPr sz="4200"/>
              <a:t>First part = configurations</a:t>
            </a:r>
          </a:p>
          <a:p>
            <a:pPr lvl="1">
              <a:defRPr sz="1800"/>
            </a:pPr>
            <a:r>
              <a:rPr sz="4200"/>
              <a:t>The most important part</a:t>
            </a:r>
          </a:p>
          <a:p>
            <a:pPr lvl="1">
              <a:defRPr sz="1800"/>
            </a:pPr>
            <a:r>
              <a:rPr sz="4200"/>
              <a:t>Cover as many tools as possible</a:t>
            </a:r>
          </a:p>
          <a:p>
            <a:pPr lvl="0">
              <a:defRPr sz="1800"/>
            </a:pPr>
            <a:r>
              <a:rPr sz="4200"/>
              <a:t>Second part = theory</a:t>
            </a:r>
          </a:p>
          <a:p>
            <a:pPr lvl="1">
              <a:defRPr sz="1800"/>
            </a:pPr>
            <a:r>
              <a:rPr sz="4200"/>
              <a:t>Explain and justify choose we made</a:t>
            </a:r>
          </a:p>
          <a:p>
            <a:pPr lvl="2">
              <a:defRPr sz="1800"/>
            </a:pPr>
            <a:r>
              <a:rPr sz="4200"/>
              <a:t>Transparency</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Shape 75"/>
          <p:cNvSpPr>
            <a:spLocks noGrp="1"/>
          </p:cNvSpPr>
          <p:nvPr>
            <p:ph type="title"/>
          </p:nvPr>
        </p:nvSpPr>
        <p:spPr>
          <a:xfrm>
            <a:off x="141117" y="254000"/>
            <a:ext cx="12863683" cy="1245197"/>
          </a:xfrm>
          <a:prstGeom prst="rect">
            <a:avLst/>
          </a:prstGeom>
        </p:spPr>
        <p:txBody>
          <a:bodyPr/>
          <a:lstStyle/>
          <a:p>
            <a:pPr lvl="0">
              <a:defRPr sz="1800"/>
            </a:pPr>
            <a:r>
              <a:rPr sz="6600" dirty="0"/>
              <a:t>How to </a:t>
            </a:r>
            <a:r>
              <a:rPr sz="6600" dirty="0" smtClean="0"/>
              <a:t>use</a:t>
            </a:r>
            <a:r>
              <a:rPr lang="en-US" sz="6600" dirty="0" smtClean="0"/>
              <a:t> the bettercrypto guide</a:t>
            </a:r>
            <a:r>
              <a:rPr sz="6600" dirty="0" smtClean="0"/>
              <a:t>?</a:t>
            </a:r>
            <a:endParaRPr sz="6600" dirty="0"/>
          </a:p>
        </p:txBody>
      </p:sp>
      <p:pic>
        <p:nvPicPr>
          <p:cNvPr id="7" name="Picture 6"/>
          <p:cNvPicPr>
            <a:picLocks noChangeAspect="1"/>
          </p:cNvPicPr>
          <p:nvPr/>
        </p:nvPicPr>
        <p:blipFill>
          <a:blip r:embed="rId3"/>
          <a:stretch>
            <a:fillRect/>
          </a:stretch>
        </p:blipFill>
        <p:spPr>
          <a:xfrm>
            <a:off x="309191" y="1499196"/>
            <a:ext cx="12315105" cy="8483739"/>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Crypto in a nutshell</a:t>
            </a:r>
            <a:endParaRPr lang="en-US" dirty="0"/>
          </a:p>
        </p:txBody>
      </p:sp>
      <p:pic>
        <p:nvPicPr>
          <p:cNvPr id="6" name="Picture 5"/>
          <p:cNvPicPr>
            <a:picLocks noChangeAspect="1"/>
          </p:cNvPicPr>
          <p:nvPr/>
        </p:nvPicPr>
        <p:blipFill>
          <a:blip r:embed="rId2"/>
          <a:stretch>
            <a:fillRect/>
          </a:stretch>
        </p:blipFill>
        <p:spPr>
          <a:xfrm>
            <a:off x="2429964" y="1721431"/>
            <a:ext cx="8257719" cy="5050480"/>
          </a:xfrm>
          <a:prstGeom prst="rect">
            <a:avLst/>
          </a:prstGeom>
        </p:spPr>
      </p:pic>
    </p:spTree>
    <p:extLst>
      <p:ext uri="{BB962C8B-B14F-4D97-AF65-F5344CB8AC3E}">
        <p14:creationId xmlns:p14="http://schemas.microsoft.com/office/powerpoint/2010/main" val="1723033600"/>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Shape 78"/>
          <p:cNvSpPr>
            <a:spLocks noGrp="1"/>
          </p:cNvSpPr>
          <p:nvPr>
            <p:ph type="title"/>
          </p:nvPr>
        </p:nvSpPr>
        <p:spPr>
          <a:prstGeom prst="rect">
            <a:avLst/>
          </a:prstGeom>
        </p:spPr>
        <p:txBody>
          <a:bodyPr/>
          <a:lstStyle/>
          <a:p>
            <a:pPr lvl="0">
              <a:defRPr sz="1800"/>
            </a:pPr>
            <a:r>
              <a:rPr lang="nl-BE" sz="8400" dirty="0" smtClean="0"/>
              <a:t>Goals</a:t>
            </a:r>
            <a:endParaRPr sz="8400" dirty="0"/>
          </a:p>
        </p:txBody>
      </p:sp>
      <p:sp>
        <p:nvSpPr>
          <p:cNvPr id="79" name="Shape 79"/>
          <p:cNvSpPr>
            <a:spLocks noGrp="1"/>
          </p:cNvSpPr>
          <p:nvPr>
            <p:ph type="body" idx="1"/>
          </p:nvPr>
        </p:nvSpPr>
        <p:spPr>
          <a:xfrm>
            <a:off x="1348874" y="2768599"/>
            <a:ext cx="10464800" cy="6231021"/>
          </a:xfrm>
          <a:prstGeom prst="rect">
            <a:avLst/>
          </a:prstGeom>
        </p:spPr>
        <p:txBody>
          <a:bodyPr/>
          <a:lstStyle/>
          <a:p>
            <a:pPr lvl="0">
              <a:defRPr sz="1800"/>
            </a:pPr>
            <a:r>
              <a:rPr sz="4200" dirty="0"/>
              <a:t>2 types of goals:</a:t>
            </a:r>
          </a:p>
          <a:p>
            <a:pPr lvl="1">
              <a:defRPr sz="1800"/>
            </a:pPr>
            <a:r>
              <a:rPr sz="4200" dirty="0"/>
              <a:t>protect the </a:t>
            </a:r>
            <a:r>
              <a:rPr lang="fr-BE" sz="4200" dirty="0" smtClean="0"/>
              <a:t>content </a:t>
            </a:r>
            <a:r>
              <a:rPr sz="4200" dirty="0" smtClean="0"/>
              <a:t>of </a:t>
            </a:r>
            <a:r>
              <a:rPr sz="4200" dirty="0"/>
              <a:t>the </a:t>
            </a:r>
            <a:r>
              <a:rPr sz="4200" dirty="0" smtClean="0"/>
              <a:t>message</a:t>
            </a:r>
            <a:endParaRPr lang="fr-BE" sz="4200" dirty="0" smtClean="0"/>
          </a:p>
          <a:p>
            <a:pPr lvl="2">
              <a:defRPr sz="1800"/>
            </a:pPr>
            <a:r>
              <a:rPr lang="fr-BE" sz="3200" dirty="0" err="1" smtClean="0"/>
              <a:t>Eavesdropping</a:t>
            </a:r>
            <a:endParaRPr lang="fr-BE" sz="3200" dirty="0" smtClean="0"/>
          </a:p>
          <a:p>
            <a:pPr lvl="2">
              <a:defRPr sz="1800"/>
            </a:pPr>
            <a:r>
              <a:rPr lang="fr-BE" sz="3200" dirty="0" smtClean="0"/>
              <a:t>Tampering</a:t>
            </a:r>
            <a:endParaRPr sz="3200" dirty="0"/>
          </a:p>
          <a:p>
            <a:pPr lvl="1">
              <a:defRPr sz="1800"/>
            </a:pPr>
            <a:r>
              <a:rPr sz="4200" dirty="0" smtClean="0"/>
              <a:t>identify </a:t>
            </a:r>
            <a:r>
              <a:rPr sz="4200" dirty="0"/>
              <a:t>the </a:t>
            </a:r>
            <a:r>
              <a:rPr sz="4200" dirty="0" smtClean="0"/>
              <a:t>author</a:t>
            </a:r>
            <a:r>
              <a:rPr lang="en-US" sz="4200" dirty="0" smtClean="0"/>
              <a:t> (signatures)</a:t>
            </a:r>
            <a:endParaRPr lang="fr-BE" sz="4200" dirty="0" smtClean="0"/>
          </a:p>
          <a:p>
            <a:pPr lvl="2">
              <a:defRPr sz="1800"/>
            </a:pPr>
            <a:r>
              <a:rPr lang="fr-BE" sz="3200" dirty="0" smtClean="0"/>
              <a:t>At least the one who controls the key</a:t>
            </a:r>
            <a:endParaRPr sz="3200" dirty="0"/>
          </a:p>
          <a:p>
            <a:pPr lvl="0">
              <a:defRPr sz="1800"/>
            </a:pPr>
            <a:r>
              <a:rPr sz="4200" dirty="0"/>
              <a:t>Can be combined</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Shape 81"/>
          <p:cNvSpPr>
            <a:spLocks noGrp="1"/>
          </p:cNvSpPr>
          <p:nvPr>
            <p:ph type="title"/>
          </p:nvPr>
        </p:nvSpPr>
        <p:spPr>
          <a:prstGeom prst="rect">
            <a:avLst/>
          </a:prstGeom>
        </p:spPr>
        <p:txBody>
          <a:bodyPr/>
          <a:lstStyle/>
          <a:p>
            <a:pPr lvl="0">
              <a:defRPr sz="1800"/>
            </a:pPr>
            <a:r>
              <a:rPr sz="8400" dirty="0" smtClean="0"/>
              <a:t>Sym</a:t>
            </a:r>
            <a:r>
              <a:rPr lang="en-US" sz="8400" dirty="0" smtClean="0"/>
              <a:t>m</a:t>
            </a:r>
            <a:r>
              <a:rPr sz="8400" dirty="0" smtClean="0"/>
              <a:t>etric C</a:t>
            </a:r>
            <a:r>
              <a:rPr lang="en-US" sz="8400" dirty="0" smtClean="0"/>
              <a:t>rypto</a:t>
            </a:r>
            <a:endParaRPr sz="8400" dirty="0"/>
          </a:p>
        </p:txBody>
      </p:sp>
      <p:sp>
        <p:nvSpPr>
          <p:cNvPr id="82" name="Shape 82"/>
          <p:cNvSpPr>
            <a:spLocks noGrp="1"/>
          </p:cNvSpPr>
          <p:nvPr>
            <p:ph type="body" idx="1"/>
          </p:nvPr>
        </p:nvSpPr>
        <p:spPr>
          <a:xfrm>
            <a:off x="1270000" y="2768600"/>
            <a:ext cx="10464800" cy="770136"/>
          </a:xfrm>
          <a:prstGeom prst="rect">
            <a:avLst/>
          </a:prstGeom>
        </p:spPr>
        <p:txBody>
          <a:bodyPr/>
          <a:lstStyle/>
          <a:p>
            <a:pPr lvl="0">
              <a:defRPr sz="1800"/>
            </a:pPr>
            <a:r>
              <a:rPr sz="4200"/>
              <a:t>The key is shared</a:t>
            </a:r>
          </a:p>
        </p:txBody>
      </p:sp>
      <p:pic>
        <p:nvPicPr>
          <p:cNvPr id="2" name="Picture 1"/>
          <p:cNvPicPr>
            <a:picLocks noChangeAspect="1"/>
          </p:cNvPicPr>
          <p:nvPr/>
        </p:nvPicPr>
        <p:blipFill>
          <a:blip r:embed="rId3"/>
          <a:stretch>
            <a:fillRect/>
          </a:stretch>
        </p:blipFill>
        <p:spPr>
          <a:xfrm>
            <a:off x="1685713" y="3538736"/>
            <a:ext cx="11319087" cy="6214864"/>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Shape 85"/>
          <p:cNvSpPr>
            <a:spLocks noGrp="1"/>
          </p:cNvSpPr>
          <p:nvPr>
            <p:ph type="title"/>
          </p:nvPr>
        </p:nvSpPr>
        <p:spPr>
          <a:xfrm>
            <a:off x="1270000" y="11211"/>
            <a:ext cx="10464800" cy="2438400"/>
          </a:xfrm>
          <a:prstGeom prst="rect">
            <a:avLst/>
          </a:prstGeom>
        </p:spPr>
        <p:txBody>
          <a:bodyPr/>
          <a:lstStyle/>
          <a:p>
            <a:pPr lvl="0">
              <a:defRPr sz="1800"/>
            </a:pPr>
            <a:r>
              <a:rPr sz="8400" dirty="0" smtClean="0"/>
              <a:t>Asym</a:t>
            </a:r>
            <a:r>
              <a:rPr lang="en-US" sz="8400" dirty="0" smtClean="0"/>
              <a:t>m</a:t>
            </a:r>
            <a:r>
              <a:rPr sz="8400" dirty="0" smtClean="0"/>
              <a:t>etric C</a:t>
            </a:r>
            <a:r>
              <a:rPr lang="en-US" sz="8400" dirty="0" smtClean="0"/>
              <a:t>rypto</a:t>
            </a:r>
            <a:endParaRPr sz="8400" dirty="0"/>
          </a:p>
        </p:txBody>
      </p:sp>
      <p:sp>
        <p:nvSpPr>
          <p:cNvPr id="86" name="Shape 86"/>
          <p:cNvSpPr>
            <a:spLocks noGrp="1"/>
          </p:cNvSpPr>
          <p:nvPr>
            <p:ph type="body" idx="1"/>
          </p:nvPr>
        </p:nvSpPr>
        <p:spPr>
          <a:xfrm>
            <a:off x="1270000" y="1880716"/>
            <a:ext cx="10464800" cy="1775768"/>
          </a:xfrm>
          <a:prstGeom prst="rect">
            <a:avLst/>
          </a:prstGeom>
        </p:spPr>
        <p:txBody>
          <a:bodyPr/>
          <a:lstStyle/>
          <a:p>
            <a:pPr lvl="0">
              <a:defRPr sz="1800"/>
            </a:pPr>
            <a:r>
              <a:rPr sz="4200" dirty="0"/>
              <a:t>Public key is published</a:t>
            </a:r>
          </a:p>
          <a:p>
            <a:pPr lvl="0">
              <a:defRPr sz="1800"/>
            </a:pPr>
            <a:r>
              <a:rPr sz="4200" dirty="0"/>
              <a:t>Private key </a:t>
            </a:r>
            <a:r>
              <a:rPr sz="4200" b="1" u="sng" dirty="0"/>
              <a:t>HAS</a:t>
            </a:r>
            <a:r>
              <a:rPr sz="4200" dirty="0"/>
              <a:t> to be secured</a:t>
            </a:r>
          </a:p>
        </p:txBody>
      </p:sp>
      <p:pic>
        <p:nvPicPr>
          <p:cNvPr id="3" name="Picture 2"/>
          <p:cNvPicPr>
            <a:picLocks noChangeAspect="1"/>
          </p:cNvPicPr>
          <p:nvPr/>
        </p:nvPicPr>
        <p:blipFill>
          <a:blip r:embed="rId3"/>
          <a:stretch>
            <a:fillRect/>
          </a:stretch>
        </p:blipFill>
        <p:spPr>
          <a:xfrm>
            <a:off x="1923525" y="3768756"/>
            <a:ext cx="11068495" cy="5984844"/>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89"/>
          <p:cNvSpPr>
            <a:spLocks noGrp="1"/>
          </p:cNvSpPr>
          <p:nvPr>
            <p:ph type="title"/>
          </p:nvPr>
        </p:nvSpPr>
        <p:spPr>
          <a:xfrm>
            <a:off x="1270000" y="-1573"/>
            <a:ext cx="10464800" cy="1425501"/>
          </a:xfrm>
          <a:prstGeom prst="rect">
            <a:avLst/>
          </a:prstGeom>
        </p:spPr>
        <p:txBody>
          <a:bodyPr/>
          <a:lstStyle/>
          <a:p>
            <a:pPr lvl="0">
              <a:defRPr sz="1800"/>
            </a:pPr>
            <a:r>
              <a:rPr sz="8400" dirty="0"/>
              <a:t>Signing</a:t>
            </a:r>
          </a:p>
        </p:txBody>
      </p:sp>
      <p:sp>
        <p:nvSpPr>
          <p:cNvPr id="90" name="Shape 90"/>
          <p:cNvSpPr>
            <a:spLocks noGrp="1"/>
          </p:cNvSpPr>
          <p:nvPr>
            <p:ph type="body" idx="1"/>
          </p:nvPr>
        </p:nvSpPr>
        <p:spPr>
          <a:xfrm>
            <a:off x="1270000" y="1423928"/>
            <a:ext cx="10464800" cy="1498798"/>
          </a:xfrm>
          <a:prstGeom prst="rect">
            <a:avLst/>
          </a:prstGeom>
        </p:spPr>
        <p:txBody>
          <a:bodyPr/>
          <a:lstStyle/>
          <a:p>
            <a:pPr lvl="0">
              <a:defRPr sz="1800"/>
            </a:pPr>
            <a:r>
              <a:rPr sz="4200" dirty="0" smtClean="0"/>
              <a:t>Author</a:t>
            </a:r>
            <a:r>
              <a:rPr lang="en-US" sz="4200" dirty="0" smtClean="0"/>
              <a:t>’s</a:t>
            </a:r>
            <a:r>
              <a:rPr sz="4200" dirty="0" smtClean="0"/>
              <a:t> </a:t>
            </a:r>
            <a:r>
              <a:rPr sz="4200" dirty="0"/>
              <a:t>identity is </a:t>
            </a:r>
            <a:r>
              <a:rPr sz="4200" dirty="0" smtClean="0"/>
              <a:t>proved</a:t>
            </a:r>
            <a:endParaRPr lang="fr-BE" sz="4200" dirty="0" smtClean="0"/>
          </a:p>
          <a:p>
            <a:pPr lvl="1">
              <a:defRPr sz="1800"/>
            </a:pPr>
            <a:r>
              <a:rPr lang="fr-BE" sz="3200" dirty="0" err="1" smtClean="0"/>
              <a:t>Signed</a:t>
            </a:r>
            <a:r>
              <a:rPr lang="fr-BE" sz="3200" dirty="0" smtClean="0"/>
              <a:t> </a:t>
            </a:r>
            <a:r>
              <a:rPr lang="fr-BE" sz="3200" dirty="0" err="1" smtClean="0"/>
              <a:t>with</a:t>
            </a:r>
            <a:r>
              <a:rPr lang="fr-BE" sz="3200" dirty="0" smtClean="0"/>
              <a:t> the </a:t>
            </a:r>
            <a:r>
              <a:rPr lang="fr-BE" sz="3200" b="1" dirty="0" err="1" smtClean="0"/>
              <a:t>private</a:t>
            </a:r>
            <a:r>
              <a:rPr lang="fr-BE" sz="3200" dirty="0" smtClean="0"/>
              <a:t> key</a:t>
            </a:r>
            <a:endParaRPr sz="3200" dirty="0"/>
          </a:p>
        </p:txBody>
      </p:sp>
      <p:pic>
        <p:nvPicPr>
          <p:cNvPr id="3" name="Picture 2"/>
          <p:cNvPicPr>
            <a:picLocks noChangeAspect="1"/>
          </p:cNvPicPr>
          <p:nvPr/>
        </p:nvPicPr>
        <p:blipFill>
          <a:blip r:embed="rId3"/>
          <a:stretch>
            <a:fillRect/>
          </a:stretch>
        </p:blipFill>
        <p:spPr>
          <a:xfrm>
            <a:off x="1048173" y="2956150"/>
            <a:ext cx="11954030" cy="6830874"/>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hape 99"/>
          <p:cNvSpPr>
            <a:spLocks noGrp="1"/>
          </p:cNvSpPr>
          <p:nvPr>
            <p:ph type="title"/>
          </p:nvPr>
        </p:nvSpPr>
        <p:spPr>
          <a:xfrm>
            <a:off x="1270000" y="11211"/>
            <a:ext cx="10464800" cy="1856400"/>
          </a:xfrm>
          <a:prstGeom prst="rect">
            <a:avLst/>
          </a:prstGeom>
        </p:spPr>
        <p:txBody>
          <a:bodyPr/>
          <a:lstStyle/>
          <a:p>
            <a:pPr lvl="0">
              <a:defRPr sz="1800"/>
            </a:pPr>
            <a:r>
              <a:rPr sz="8400" dirty="0"/>
              <a:t>Diffie-Helleman</a:t>
            </a:r>
          </a:p>
        </p:txBody>
      </p:sp>
      <p:sp>
        <p:nvSpPr>
          <p:cNvPr id="100" name="Shape 100"/>
          <p:cNvSpPr>
            <a:spLocks noGrp="1"/>
          </p:cNvSpPr>
          <p:nvPr>
            <p:ph type="body" idx="1"/>
          </p:nvPr>
        </p:nvSpPr>
        <p:spPr>
          <a:xfrm>
            <a:off x="1270000" y="1498745"/>
            <a:ext cx="10464800" cy="770136"/>
          </a:xfrm>
          <a:prstGeom prst="rect">
            <a:avLst/>
          </a:prstGeom>
        </p:spPr>
        <p:txBody>
          <a:bodyPr/>
          <a:lstStyle/>
          <a:p>
            <a:pPr lvl="0">
              <a:defRPr sz="1800"/>
            </a:pPr>
            <a:r>
              <a:rPr sz="4200" dirty="0"/>
              <a:t>How to share a secret key?</a:t>
            </a:r>
          </a:p>
        </p:txBody>
      </p:sp>
      <p:pic>
        <p:nvPicPr>
          <p:cNvPr id="2" name="Picture 1"/>
          <p:cNvPicPr>
            <a:picLocks noChangeAspect="1"/>
          </p:cNvPicPr>
          <p:nvPr/>
        </p:nvPicPr>
        <p:blipFill>
          <a:blip r:embed="rId3"/>
          <a:stretch>
            <a:fillRect/>
          </a:stretch>
        </p:blipFill>
        <p:spPr>
          <a:xfrm>
            <a:off x="2203750" y="2299681"/>
            <a:ext cx="10464800" cy="7320668"/>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hape 103"/>
          <p:cNvSpPr>
            <a:spLocks noGrp="1"/>
          </p:cNvSpPr>
          <p:nvPr>
            <p:ph type="title"/>
          </p:nvPr>
        </p:nvSpPr>
        <p:spPr>
          <a:prstGeom prst="rect">
            <a:avLst/>
          </a:prstGeom>
        </p:spPr>
        <p:txBody>
          <a:bodyPr/>
          <a:lstStyle/>
          <a:p>
            <a:pPr lvl="0">
              <a:defRPr sz="1800"/>
            </a:pPr>
            <a:r>
              <a:rPr sz="8400"/>
              <a:t>Ephemeral</a:t>
            </a:r>
            <a:br>
              <a:rPr sz="8400"/>
            </a:br>
            <a:r>
              <a:rPr sz="8400"/>
              <a:t>Diffie-Helleman</a:t>
            </a:r>
          </a:p>
        </p:txBody>
      </p:sp>
      <p:sp>
        <p:nvSpPr>
          <p:cNvPr id="104" name="Shape 104"/>
          <p:cNvSpPr>
            <a:spLocks noGrp="1"/>
          </p:cNvSpPr>
          <p:nvPr>
            <p:ph type="body" idx="1"/>
          </p:nvPr>
        </p:nvSpPr>
        <p:spPr>
          <a:xfrm>
            <a:off x="1270000" y="3390900"/>
            <a:ext cx="10464800" cy="5685136"/>
          </a:xfrm>
          <a:prstGeom prst="rect">
            <a:avLst/>
          </a:prstGeom>
        </p:spPr>
        <p:txBody>
          <a:bodyPr/>
          <a:lstStyle/>
          <a:p>
            <a:pPr lvl="0">
              <a:defRPr sz="1800"/>
            </a:pPr>
            <a:r>
              <a:rPr sz="4200" dirty="0"/>
              <a:t>Regular mode</a:t>
            </a:r>
          </a:p>
          <a:p>
            <a:pPr lvl="1">
              <a:defRPr sz="1800"/>
            </a:pPr>
            <a:r>
              <a:rPr sz="4200" dirty="0"/>
              <a:t>Public and private keys are kept</a:t>
            </a:r>
          </a:p>
          <a:p>
            <a:pPr lvl="0">
              <a:defRPr sz="1800"/>
            </a:pPr>
            <a:r>
              <a:rPr sz="4200" dirty="0"/>
              <a:t>Ephemeral mode</a:t>
            </a:r>
          </a:p>
          <a:p>
            <a:pPr lvl="1">
              <a:defRPr sz="1800"/>
            </a:pPr>
            <a:r>
              <a:rPr sz="4200" dirty="0"/>
              <a:t>New keys are generated each time</a:t>
            </a:r>
          </a:p>
          <a:p>
            <a:pPr lvl="2">
              <a:defRPr sz="1800"/>
            </a:pPr>
            <a:r>
              <a:rPr lang="en-US" sz="4200" dirty="0" smtClean="0"/>
              <a:t>By both parties</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Shape 106"/>
          <p:cNvSpPr>
            <a:spLocks noGrp="1"/>
          </p:cNvSpPr>
          <p:nvPr>
            <p:ph type="title"/>
          </p:nvPr>
        </p:nvSpPr>
        <p:spPr>
          <a:prstGeom prst="rect">
            <a:avLst/>
          </a:prstGeom>
        </p:spPr>
        <p:txBody>
          <a:bodyPr/>
          <a:lstStyle/>
          <a:p>
            <a:pPr lvl="0">
              <a:defRPr sz="1800"/>
            </a:pPr>
            <a:r>
              <a:rPr sz="8400"/>
              <a:t>Hashing</a:t>
            </a:r>
          </a:p>
        </p:txBody>
      </p:sp>
      <p:sp>
        <p:nvSpPr>
          <p:cNvPr id="107" name="Shape 107"/>
          <p:cNvSpPr>
            <a:spLocks noGrp="1"/>
          </p:cNvSpPr>
          <p:nvPr>
            <p:ph type="body" idx="1"/>
          </p:nvPr>
        </p:nvSpPr>
        <p:spPr>
          <a:xfrm>
            <a:off x="1270000" y="2463800"/>
            <a:ext cx="10464800" cy="3761731"/>
          </a:xfrm>
          <a:prstGeom prst="rect">
            <a:avLst/>
          </a:prstGeom>
        </p:spPr>
        <p:txBody>
          <a:bodyPr/>
          <a:lstStyle/>
          <a:p>
            <a:pPr lvl="0">
              <a:defRPr sz="1800"/>
            </a:pPr>
            <a:r>
              <a:rPr sz="4200" dirty="0"/>
              <a:t>Take long piece of data and produce a probably unique </a:t>
            </a:r>
            <a:r>
              <a:rPr lang="en-US" sz="4200" dirty="0" smtClean="0"/>
              <a:t>fingerprint</a:t>
            </a:r>
            <a:endParaRPr sz="4200" dirty="0"/>
          </a:p>
          <a:p>
            <a:pPr lvl="0">
              <a:defRPr sz="1800"/>
            </a:pPr>
            <a:r>
              <a:rPr sz="4200" dirty="0"/>
              <a:t>Probability of collision for SHA1:</a:t>
            </a:r>
          </a:p>
          <a:p>
            <a:pPr lvl="1">
              <a:defRPr sz="1800"/>
            </a:pPr>
            <a:r>
              <a:rPr sz="4200" dirty="0"/>
              <a:t>1 over 1461501637330902918203684832716283019655932542976</a:t>
            </a:r>
          </a:p>
        </p:txBody>
      </p:sp>
      <p:pic>
        <p:nvPicPr>
          <p:cNvPr id="108" name="pasted-image.pdf"/>
          <p:cNvPicPr/>
          <p:nvPr/>
        </p:nvPicPr>
        <p:blipFill>
          <a:blip r:embed="rId3">
            <a:extLst/>
          </a:blip>
          <a:stretch>
            <a:fillRect/>
          </a:stretch>
        </p:blipFill>
        <p:spPr>
          <a:xfrm>
            <a:off x="357061" y="6489196"/>
            <a:ext cx="12448375" cy="314651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533" y="457196"/>
            <a:ext cx="12660500" cy="2438400"/>
          </a:xfrm>
        </p:spPr>
        <p:txBody>
          <a:bodyPr/>
          <a:lstStyle/>
          <a:p>
            <a:r>
              <a:rPr lang="en-US" sz="6000" dirty="0" smtClean="0"/>
              <a:t>Reminders for Our Worldwide Friends</a:t>
            </a:r>
            <a:endParaRPr lang="en-US" sz="6000" dirty="0"/>
          </a:p>
        </p:txBody>
      </p:sp>
      <p:grpSp>
        <p:nvGrpSpPr>
          <p:cNvPr id="6" name="Group 5"/>
          <p:cNvGrpSpPr/>
          <p:nvPr/>
        </p:nvGrpSpPr>
        <p:grpSpPr>
          <a:xfrm>
            <a:off x="587781" y="3285605"/>
            <a:ext cx="11869891" cy="707885"/>
            <a:chOff x="491074" y="1701794"/>
            <a:chExt cx="8346017" cy="497732"/>
          </a:xfrm>
        </p:grpSpPr>
        <p:sp>
          <p:nvSpPr>
            <p:cNvPr id="4" name="TextBox 3"/>
            <p:cNvSpPr txBox="1"/>
            <p:nvPr/>
          </p:nvSpPr>
          <p:spPr>
            <a:xfrm>
              <a:off x="994841" y="1701794"/>
              <a:ext cx="7842250" cy="497732"/>
            </a:xfrm>
            <a:prstGeom prst="rect">
              <a:avLst/>
            </a:prstGeom>
            <a:noFill/>
          </p:spPr>
          <p:txBody>
            <a:bodyPr wrap="square" rtlCol="0">
              <a:spAutoFit/>
            </a:bodyPr>
            <a:lstStyle/>
            <a:p>
              <a:r>
                <a:rPr lang="fr-FR" sz="2000" dirty="0"/>
                <a:t>L’ensemble du contenu de la réunion est confidentiel : les photos, vidéos et enregistrements sont interdits. Pour toute question, demandez conseil au personnel.</a:t>
              </a:r>
              <a:r>
                <a:rPr lang="en-US" sz="2000" dirty="0"/>
                <a:t> </a:t>
              </a:r>
            </a:p>
          </p:txBody>
        </p:sp>
        <p:pic>
          <p:nvPicPr>
            <p:cNvPr id="5" name="Picture 4" descr="Flag-Frenc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flipH="1">
              <a:off x="491074" y="1701794"/>
              <a:ext cx="463550" cy="463550"/>
            </a:xfrm>
            <a:prstGeom prst="rect">
              <a:avLst/>
            </a:prstGeom>
          </p:spPr>
        </p:pic>
      </p:grpSp>
      <p:grpSp>
        <p:nvGrpSpPr>
          <p:cNvPr id="16" name="Group 15"/>
          <p:cNvGrpSpPr/>
          <p:nvPr/>
        </p:nvGrpSpPr>
        <p:grpSpPr>
          <a:xfrm>
            <a:off x="569719" y="4216456"/>
            <a:ext cx="11918056" cy="707885"/>
            <a:chOff x="309034" y="2454749"/>
            <a:chExt cx="8379883" cy="497732"/>
          </a:xfrm>
        </p:grpSpPr>
        <p:sp>
          <p:nvSpPr>
            <p:cNvPr id="9" name="Rectangle 8"/>
            <p:cNvSpPr/>
            <p:nvPr/>
          </p:nvSpPr>
          <p:spPr>
            <a:xfrm>
              <a:off x="804333" y="2454749"/>
              <a:ext cx="7884584" cy="497732"/>
            </a:xfrm>
            <a:prstGeom prst="rect">
              <a:avLst/>
            </a:prstGeom>
          </p:spPr>
          <p:txBody>
            <a:bodyPr wrap="square">
              <a:spAutoFit/>
            </a:bodyPr>
            <a:lstStyle/>
            <a:p>
              <a:r>
                <a:rPr lang="es-ES" sz="2000" dirty="0"/>
                <a:t>Todo el contenido de la reunión es confidencial: No está permitido sacar fotografías ni grabar vídeo o audio. Consulte con el personal si tiene alguna pregunta.</a:t>
              </a:r>
              <a:r>
                <a:rPr lang="en-US" sz="2000" dirty="0"/>
                <a:t> </a:t>
              </a:r>
            </a:p>
          </p:txBody>
        </p:sp>
        <p:pic>
          <p:nvPicPr>
            <p:cNvPr id="11" name="Picture 10" descr="Flag-Spanis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34" y="2454749"/>
              <a:ext cx="495299" cy="495299"/>
            </a:xfrm>
            <a:prstGeom prst="rect">
              <a:avLst/>
            </a:prstGeom>
          </p:spPr>
        </p:pic>
      </p:grpSp>
      <p:grpSp>
        <p:nvGrpSpPr>
          <p:cNvPr id="32" name="Group 31"/>
          <p:cNvGrpSpPr/>
          <p:nvPr/>
        </p:nvGrpSpPr>
        <p:grpSpPr>
          <a:xfrm>
            <a:off x="554666" y="5147309"/>
            <a:ext cx="12113731" cy="780612"/>
            <a:chOff x="298450" y="3076575"/>
            <a:chExt cx="8517467" cy="548868"/>
          </a:xfrm>
        </p:grpSpPr>
        <p:sp>
          <p:nvSpPr>
            <p:cNvPr id="13" name="TextBox 12"/>
            <p:cNvSpPr txBox="1"/>
            <p:nvPr/>
          </p:nvSpPr>
          <p:spPr>
            <a:xfrm>
              <a:off x="804334" y="3076575"/>
              <a:ext cx="8011583" cy="548868"/>
            </a:xfrm>
            <a:prstGeom prst="rect">
              <a:avLst/>
            </a:prstGeom>
            <a:noFill/>
          </p:spPr>
          <p:txBody>
            <a:bodyPr wrap="square" rtlCol="0">
              <a:spAutoFit/>
            </a:bodyPr>
            <a:lstStyle/>
            <a:p>
              <a:pPr>
                <a:lnSpc>
                  <a:spcPts val="2389"/>
                </a:lnSpc>
              </a:pPr>
              <a:r>
                <a:rPr lang="de-DE" sz="2000" dirty="0"/>
                <a:t>Der gesamte Inhalt des Meetings ist vertraulich:  Keine Fotos, kein Video, keine Tonaufzeichnung. Bei Fragen wenden Sie sich an die Mitarbeiter.</a:t>
              </a:r>
              <a:r>
                <a:rPr lang="en-US" dirty="0"/>
                <a:t> </a:t>
              </a:r>
            </a:p>
          </p:txBody>
        </p:sp>
        <p:pic>
          <p:nvPicPr>
            <p:cNvPr id="14" name="Picture 13" descr="Flag-Germa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450" y="3103359"/>
              <a:ext cx="495300" cy="495300"/>
            </a:xfrm>
            <a:prstGeom prst="rect">
              <a:avLst/>
            </a:prstGeom>
          </p:spPr>
        </p:pic>
      </p:grpSp>
      <p:grpSp>
        <p:nvGrpSpPr>
          <p:cNvPr id="35" name="Group 34"/>
          <p:cNvGrpSpPr/>
          <p:nvPr/>
        </p:nvGrpSpPr>
        <p:grpSpPr>
          <a:xfrm>
            <a:off x="563686" y="6999415"/>
            <a:ext cx="11994075" cy="739974"/>
            <a:chOff x="474133" y="4313066"/>
            <a:chExt cx="8433334" cy="520294"/>
          </a:xfrm>
        </p:grpSpPr>
        <p:sp>
          <p:nvSpPr>
            <p:cNvPr id="19" name="TextBox 18"/>
            <p:cNvSpPr txBox="1"/>
            <p:nvPr/>
          </p:nvSpPr>
          <p:spPr>
            <a:xfrm>
              <a:off x="968381" y="4313066"/>
              <a:ext cx="7939086" cy="519373"/>
            </a:xfrm>
            <a:prstGeom prst="rect">
              <a:avLst/>
            </a:prstGeom>
            <a:noFill/>
          </p:spPr>
          <p:txBody>
            <a:bodyPr wrap="square" rtlCol="0">
              <a:spAutoFit/>
            </a:bodyPr>
            <a:lstStyle/>
            <a:p>
              <a:r>
                <a:rPr lang="ja-JP" altLang="en-US" sz="2000" dirty="0"/>
                <a:t>所有会议内容均为保密信息：禁止拍照、录像、录音。如有疑问，请咨询职员。</a:t>
              </a:r>
              <a:r>
                <a:rPr lang="en-US" dirty="0"/>
                <a:t> </a:t>
              </a:r>
            </a:p>
          </p:txBody>
        </p:sp>
        <p:pic>
          <p:nvPicPr>
            <p:cNvPr id="20" name="Picture 19" descr="Flag-Chines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133" y="4345462"/>
              <a:ext cx="487898" cy="487898"/>
            </a:xfrm>
            <a:prstGeom prst="rect">
              <a:avLst/>
            </a:prstGeom>
          </p:spPr>
        </p:pic>
      </p:grpSp>
      <p:grpSp>
        <p:nvGrpSpPr>
          <p:cNvPr id="30" name="Group 29"/>
          <p:cNvGrpSpPr/>
          <p:nvPr/>
        </p:nvGrpSpPr>
        <p:grpSpPr>
          <a:xfrm>
            <a:off x="620484" y="6114635"/>
            <a:ext cx="11960610" cy="707885"/>
            <a:chOff x="344729" y="3577167"/>
            <a:chExt cx="8409804" cy="497732"/>
          </a:xfrm>
        </p:grpSpPr>
        <p:sp>
          <p:nvSpPr>
            <p:cNvPr id="17" name="TextBox 16"/>
            <p:cNvSpPr txBox="1"/>
            <p:nvPr/>
          </p:nvSpPr>
          <p:spPr>
            <a:xfrm>
              <a:off x="804863" y="3577167"/>
              <a:ext cx="7949670" cy="497732"/>
            </a:xfrm>
            <a:prstGeom prst="rect">
              <a:avLst/>
            </a:prstGeom>
            <a:noFill/>
          </p:spPr>
          <p:txBody>
            <a:bodyPr wrap="square" rtlCol="0">
              <a:spAutoFit/>
            </a:bodyPr>
            <a:lstStyle/>
            <a:p>
              <a:r>
                <a:rPr lang="en-US" sz="2000" dirty="0"/>
                <a:t>            </a:t>
              </a:r>
              <a:r>
                <a:rPr lang="ja-JP" altLang="en-US" sz="2000" dirty="0"/>
                <a:t>会議の内容はすべて機密扱いです。</a:t>
              </a:r>
              <a:r>
                <a:rPr lang="en-US" sz="2000" dirty="0"/>
                <a:t> </a:t>
              </a:r>
              <a:r>
                <a:rPr lang="ja-JP" altLang="en-US" sz="2000" dirty="0"/>
                <a:t>写真やビデオの撮影、録音は禁止されています。質問がある方は、スタッフまでご連絡ください。</a:t>
              </a:r>
              <a:r>
                <a:rPr lang="en-US" sz="2000" dirty="0"/>
                <a:t> </a:t>
              </a:r>
            </a:p>
          </p:txBody>
        </p:sp>
        <p:pic>
          <p:nvPicPr>
            <p:cNvPr id="25" name="Picture 24" descr="Flat-Japan Rough.gif"/>
            <p:cNvPicPr>
              <a:picLocks noChangeAspect="1"/>
            </p:cNvPicPr>
            <p:nvPr/>
          </p:nvPicPr>
          <p:blipFill rotWithShape="1">
            <a:blip r:embed="rId6">
              <a:extLst>
                <a:ext uri="{BEBA8EAE-BF5A-486C-A8C5-ECC9F3942E4B}">
                  <a14:imgProps xmlns:a14="http://schemas.microsoft.com/office/drawing/2010/main">
                    <a14:imgLayer r:embed="rId7">
                      <a14:imgEffect>
                        <a14:artisticPastelsSmooth/>
                      </a14:imgEffect>
                    </a14:imgLayer>
                  </a14:imgProps>
                </a:ext>
                <a:ext uri="{28A0092B-C50C-407E-A947-70E740481C1C}">
                  <a14:useLocalDpi xmlns:a14="http://schemas.microsoft.com/office/drawing/2010/main" val="0"/>
                </a:ext>
              </a:extLst>
            </a:blip>
            <a:srcRect l="12280" t="6409" r="9702" b="-3847"/>
            <a:stretch/>
          </p:blipFill>
          <p:spPr>
            <a:xfrm>
              <a:off x="344729" y="3626178"/>
              <a:ext cx="426303" cy="391766"/>
            </a:xfrm>
            <a:prstGeom prst="rect">
              <a:avLst/>
            </a:prstGeom>
            <a:effectLst>
              <a:glow rad="25400">
                <a:schemeClr val="bg1">
                  <a:lumMod val="85000"/>
                  <a:alpha val="75000"/>
                </a:schemeClr>
              </a:glow>
            </a:effectLst>
            <a:scene3d>
              <a:camera prst="orthographicFront"/>
              <a:lightRig rig="threePt" dir="t"/>
            </a:scene3d>
            <a:sp3d extrusionH="19050" contourW="12700">
              <a:bevelT/>
              <a:bevelB/>
              <a:contourClr>
                <a:schemeClr val="bg1">
                  <a:lumMod val="85000"/>
                </a:schemeClr>
              </a:contourClr>
            </a:sp3d>
          </p:spPr>
        </p:pic>
      </p:grpSp>
      <p:grpSp>
        <p:nvGrpSpPr>
          <p:cNvPr id="33" name="Group 32"/>
          <p:cNvGrpSpPr/>
          <p:nvPr/>
        </p:nvGrpSpPr>
        <p:grpSpPr>
          <a:xfrm>
            <a:off x="575728" y="7892975"/>
            <a:ext cx="10851644" cy="707885"/>
            <a:chOff x="313260" y="5059891"/>
            <a:chExt cx="7630062" cy="497732"/>
          </a:xfrm>
        </p:grpSpPr>
        <p:sp>
          <p:nvSpPr>
            <p:cNvPr id="22" name="TextBox 21"/>
            <p:cNvSpPr txBox="1"/>
            <p:nvPr/>
          </p:nvSpPr>
          <p:spPr>
            <a:xfrm>
              <a:off x="810156" y="5059891"/>
              <a:ext cx="7133166" cy="497732"/>
            </a:xfrm>
            <a:prstGeom prst="rect">
              <a:avLst/>
            </a:prstGeom>
            <a:noFill/>
          </p:spPr>
          <p:txBody>
            <a:bodyPr wrap="square" rtlCol="0">
              <a:spAutoFit/>
            </a:bodyPr>
            <a:lstStyle/>
            <a:p>
              <a:r>
                <a:rPr lang="ko-KR" altLang="en-US" sz="2000" dirty="0"/>
                <a:t>회의에서 다루는 모든 내용은 기밀입니다</a:t>
              </a:r>
              <a:r>
                <a:rPr lang="en-US" sz="2000" dirty="0"/>
                <a:t>. </a:t>
              </a:r>
              <a:r>
                <a:rPr lang="ko-KR" altLang="en-US" sz="2000" dirty="0"/>
                <a:t>사진 및 동영상 촬영과 녹음은 금지됩니다</a:t>
              </a:r>
              <a:r>
                <a:rPr lang="en-US" sz="2000" dirty="0"/>
                <a:t>. </a:t>
              </a:r>
              <a:r>
                <a:rPr lang="ko-KR" altLang="en-US" sz="2000" dirty="0"/>
                <a:t>질문이 있으시면 직원에게 문의해 주십시오</a:t>
              </a:r>
              <a:r>
                <a:rPr lang="en-US" sz="2000" dirty="0"/>
                <a:t>. </a:t>
              </a:r>
            </a:p>
          </p:txBody>
        </p:sp>
        <p:pic>
          <p:nvPicPr>
            <p:cNvPr id="28" name="Picture 27" descr="Flag-South_Korea-Rough.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3260" y="5135234"/>
              <a:ext cx="443704" cy="396499"/>
            </a:xfrm>
            <a:prstGeom prst="rect">
              <a:avLst/>
            </a:prstGeom>
            <a:effectLst>
              <a:glow rad="25400">
                <a:schemeClr val="bg1">
                  <a:lumMod val="75000"/>
                  <a:alpha val="68000"/>
                </a:schemeClr>
              </a:glow>
            </a:effectLst>
            <a:scene3d>
              <a:camera prst="orthographicFront"/>
              <a:lightRig rig="threePt" dir="t"/>
            </a:scene3d>
            <a:sp3d>
              <a:bevelT/>
              <a:bevelB/>
            </a:sp3d>
          </p:spPr>
        </p:pic>
      </p:grpSp>
      <p:sp>
        <p:nvSpPr>
          <p:cNvPr id="34" name="TextBox 33"/>
          <p:cNvSpPr txBox="1"/>
          <p:nvPr/>
        </p:nvSpPr>
        <p:spPr>
          <a:xfrm>
            <a:off x="900848" y="2442708"/>
            <a:ext cx="10728960" cy="744135"/>
          </a:xfrm>
          <a:prstGeom prst="rect">
            <a:avLst/>
          </a:prstGeom>
          <a:noFill/>
        </p:spPr>
        <p:txBody>
          <a:bodyPr wrap="square" lIns="130046" tIns="65023" rIns="130046" bIns="65023" rtlCol="0">
            <a:spAutoFit/>
          </a:bodyPr>
          <a:lstStyle/>
          <a:p>
            <a:pPr algn="ctr"/>
            <a:r>
              <a:rPr lang="en-US" sz="2000" i="1" dirty="0"/>
              <a:t>All meeting content is confidential:  No photos, no video, no recording. </a:t>
            </a:r>
            <a:br>
              <a:rPr lang="en-US" sz="2000" i="1" dirty="0"/>
            </a:br>
            <a:r>
              <a:rPr lang="en-US" sz="2000" i="1" dirty="0"/>
              <a:t>See staff with questions.</a:t>
            </a:r>
            <a:r>
              <a:rPr lang="en-US" sz="2000" dirty="0"/>
              <a:t> </a:t>
            </a:r>
          </a:p>
        </p:txBody>
      </p:sp>
      <p:pic>
        <p:nvPicPr>
          <p:cNvPr id="23" name="Picture 22"/>
          <p:cNvPicPr>
            <a:picLocks noChangeAspect="1"/>
          </p:cNvPicPr>
          <p:nvPr/>
        </p:nvPicPr>
        <p:blipFill>
          <a:blip r:embed="rId9"/>
          <a:stretch>
            <a:fillRect/>
          </a:stretch>
        </p:blipFill>
        <p:spPr>
          <a:xfrm>
            <a:off x="9373458" y="173725"/>
            <a:ext cx="3405575" cy="1005917"/>
          </a:xfrm>
          <a:prstGeom prst="rect">
            <a:avLst/>
          </a:prstGeom>
        </p:spPr>
      </p:pic>
    </p:spTree>
    <p:extLst>
      <p:ext uri="{BB962C8B-B14F-4D97-AF65-F5344CB8AC3E}">
        <p14:creationId xmlns:p14="http://schemas.microsoft.com/office/powerpoint/2010/main" val="23703747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a:spLocks noGrp="1"/>
          </p:cNvSpPr>
          <p:nvPr>
            <p:ph type="title"/>
          </p:nvPr>
        </p:nvSpPr>
        <p:spPr>
          <a:xfrm>
            <a:off x="1270000" y="30913"/>
            <a:ext cx="10464800" cy="2217113"/>
          </a:xfrm>
          <a:prstGeom prst="rect">
            <a:avLst/>
          </a:prstGeom>
        </p:spPr>
        <p:txBody>
          <a:bodyPr/>
          <a:lstStyle/>
          <a:p>
            <a:pPr lvl="0">
              <a:defRPr sz="1800"/>
            </a:pPr>
            <a:r>
              <a:rPr lang="nl-BE" sz="8400" dirty="0" smtClean="0"/>
              <a:t>TLS</a:t>
            </a:r>
            <a:endParaRPr sz="8400" dirty="0"/>
          </a:p>
        </p:txBody>
      </p:sp>
      <p:sp>
        <p:nvSpPr>
          <p:cNvPr id="2" name="TextBox 1"/>
          <p:cNvSpPr txBox="1"/>
          <p:nvPr/>
        </p:nvSpPr>
        <p:spPr>
          <a:xfrm>
            <a:off x="7191041" y="2098171"/>
            <a:ext cx="5813758" cy="765542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rtl="0" latinLnBrk="1" hangingPunct="0">
              <a:lnSpc>
                <a:spcPct val="80000"/>
              </a:lnSpc>
            </a:pPr>
            <a:r>
              <a:rPr lang="en-US" sz="3600" dirty="0">
                <a:solidFill>
                  <a:srgbClr val="000000"/>
                </a:solidFill>
              </a:rPr>
              <a:t>•  Hello includes	</a:t>
            </a:r>
          </a:p>
          <a:p>
            <a:pPr algn="l" rtl="0" latinLnBrk="1" hangingPunct="0">
              <a:lnSpc>
                <a:spcPct val="80000"/>
              </a:lnSpc>
            </a:pPr>
            <a:endParaRPr lang="en-US" sz="3600" dirty="0">
              <a:solidFill>
                <a:srgbClr val="000000"/>
              </a:solidFill>
            </a:endParaRPr>
          </a:p>
          <a:p>
            <a:pPr lvl="1" algn="l" rtl="0" latinLnBrk="1" hangingPunct="0">
              <a:lnSpc>
                <a:spcPct val="80000"/>
              </a:lnSpc>
            </a:pPr>
            <a:r>
              <a:rPr lang="en-US" sz="3600" dirty="0">
                <a:solidFill>
                  <a:srgbClr val="000000"/>
                </a:solidFill>
              </a:rPr>
              <a:t>•  Random number	</a:t>
            </a:r>
          </a:p>
          <a:p>
            <a:pPr lvl="1" algn="l" rtl="0" latinLnBrk="1" hangingPunct="0">
              <a:lnSpc>
                <a:spcPct val="80000"/>
              </a:lnSpc>
            </a:pPr>
            <a:endParaRPr lang="en-US" sz="3600" dirty="0">
              <a:solidFill>
                <a:srgbClr val="000000"/>
              </a:solidFill>
            </a:endParaRPr>
          </a:p>
          <a:p>
            <a:pPr lvl="1" algn="l" rtl="0" latinLnBrk="1" hangingPunct="0">
              <a:lnSpc>
                <a:spcPct val="80000"/>
              </a:lnSpc>
            </a:pPr>
            <a:r>
              <a:rPr lang="en-US" sz="3600" dirty="0">
                <a:solidFill>
                  <a:srgbClr val="000000"/>
                </a:solidFill>
              </a:rPr>
              <a:t>•  Cipher suite	</a:t>
            </a:r>
          </a:p>
          <a:p>
            <a:pPr algn="l" rtl="0" latinLnBrk="1" hangingPunct="0">
              <a:lnSpc>
                <a:spcPct val="80000"/>
              </a:lnSpc>
            </a:pPr>
            <a:endParaRPr lang="en-US" sz="3600" dirty="0">
              <a:solidFill>
                <a:srgbClr val="000000"/>
              </a:solidFill>
            </a:endParaRPr>
          </a:p>
          <a:p>
            <a:pPr algn="l" rtl="0" latinLnBrk="1" hangingPunct="0">
              <a:lnSpc>
                <a:spcPct val="80000"/>
              </a:lnSpc>
            </a:pPr>
            <a:r>
              <a:rPr lang="en-US" sz="3600" dirty="0">
                <a:solidFill>
                  <a:srgbClr val="000000"/>
                </a:solidFill>
              </a:rPr>
              <a:t>•  Finished	</a:t>
            </a:r>
          </a:p>
          <a:p>
            <a:pPr algn="l" rtl="0" latinLnBrk="1" hangingPunct="0">
              <a:lnSpc>
                <a:spcPct val="80000"/>
              </a:lnSpc>
            </a:pPr>
            <a:endParaRPr lang="en-US" sz="3600" dirty="0">
              <a:solidFill>
                <a:srgbClr val="000000"/>
              </a:solidFill>
            </a:endParaRPr>
          </a:p>
          <a:p>
            <a:pPr lvl="1" algn="l" rtl="0" latinLnBrk="1" hangingPunct="0">
              <a:lnSpc>
                <a:spcPct val="80000"/>
              </a:lnSpc>
            </a:pPr>
            <a:r>
              <a:rPr lang="en-US" sz="3600" dirty="0">
                <a:solidFill>
                  <a:srgbClr val="000000"/>
                </a:solidFill>
              </a:rPr>
              <a:t>•  1st cipher message with </a:t>
            </a:r>
          </a:p>
          <a:p>
            <a:pPr lvl="1" algn="l" rtl="0" latinLnBrk="1" hangingPunct="0">
              <a:lnSpc>
                <a:spcPct val="80000"/>
              </a:lnSpc>
            </a:pPr>
            <a:endParaRPr lang="en-US" sz="3600" dirty="0">
              <a:solidFill>
                <a:srgbClr val="000000"/>
              </a:solidFill>
            </a:endParaRPr>
          </a:p>
          <a:p>
            <a:pPr lvl="1" algn="l" rtl="0" latinLnBrk="1" hangingPunct="0">
              <a:lnSpc>
                <a:spcPct val="80000"/>
              </a:lnSpc>
            </a:pPr>
            <a:r>
              <a:rPr lang="en-US" sz="3600" dirty="0" smtClean="0">
                <a:solidFill>
                  <a:srgbClr val="000000"/>
                </a:solidFill>
              </a:rPr>
              <a:t>negotiated </a:t>
            </a:r>
            <a:r>
              <a:rPr lang="en-US" sz="3600" dirty="0">
                <a:solidFill>
                  <a:srgbClr val="000000"/>
                </a:solidFill>
              </a:rPr>
              <a:t>parameters	</a:t>
            </a:r>
          </a:p>
          <a:p>
            <a:pPr algn="l" rtl="0" latinLnBrk="1" hangingPunct="0">
              <a:lnSpc>
                <a:spcPct val="80000"/>
              </a:lnSpc>
            </a:pPr>
            <a:endParaRPr lang="en-US" sz="3600" dirty="0">
              <a:solidFill>
                <a:srgbClr val="000000"/>
              </a:solidFill>
            </a:endParaRPr>
          </a:p>
          <a:p>
            <a:pPr lvl="2" algn="l" rtl="0" latinLnBrk="1" hangingPunct="0">
              <a:lnSpc>
                <a:spcPct val="80000"/>
              </a:lnSpc>
            </a:pPr>
            <a:r>
              <a:rPr lang="en-US" sz="3600" dirty="0">
                <a:solidFill>
                  <a:srgbClr val="000000"/>
                </a:solidFill>
              </a:rPr>
              <a:t>•  Algorithm	</a:t>
            </a:r>
          </a:p>
          <a:p>
            <a:pPr lvl="2" algn="l" rtl="0" latinLnBrk="1" hangingPunct="0">
              <a:lnSpc>
                <a:spcPct val="80000"/>
              </a:lnSpc>
            </a:pPr>
            <a:endParaRPr lang="en-US" sz="3600" dirty="0">
              <a:solidFill>
                <a:srgbClr val="000000"/>
              </a:solidFill>
            </a:endParaRPr>
          </a:p>
          <a:p>
            <a:pPr lvl="2" algn="l" rtl="0" latinLnBrk="1" hangingPunct="0">
              <a:lnSpc>
                <a:spcPct val="80000"/>
              </a:lnSpc>
            </a:pPr>
            <a:r>
              <a:rPr lang="en-US" sz="3600" dirty="0">
                <a:solidFill>
                  <a:srgbClr val="000000"/>
                </a:solidFill>
              </a:rPr>
              <a:t>•  Key	</a:t>
            </a:r>
          </a:p>
          <a:p>
            <a:pPr algn="l" rtl="0" latinLnBrk="1" hangingPunct="0">
              <a:lnSpc>
                <a:spcPct val="80000"/>
              </a:lnSpc>
            </a:pPr>
            <a:endParaRPr lang="en-US" sz="3600" dirty="0">
              <a:solidFill>
                <a:srgbClr val="000000"/>
              </a:solidFill>
            </a:endParaRPr>
          </a:p>
          <a:p>
            <a:pPr lvl="2" algn="l" rtl="0" latinLnBrk="1" hangingPunct="0">
              <a:lnSpc>
                <a:spcPct val="80000"/>
              </a:lnSpc>
            </a:pPr>
            <a:r>
              <a:rPr lang="en-US" sz="3600" dirty="0">
                <a:solidFill>
                  <a:srgbClr val="000000"/>
                </a:solidFill>
              </a:rPr>
              <a:t>•  Secret	</a:t>
            </a:r>
          </a:p>
        </p:txBody>
      </p:sp>
      <p:pic>
        <p:nvPicPr>
          <p:cNvPr id="5" name="Picture 4" descr="Screen Shot 2014-06-03 at 20.15.19.png"/>
          <p:cNvPicPr>
            <a:picLocks noChangeAspect="1"/>
          </p:cNvPicPr>
          <p:nvPr/>
        </p:nvPicPr>
        <p:blipFill rotWithShape="1">
          <a:blip r:embed="rId3">
            <a:extLst>
              <a:ext uri="{28A0092B-C50C-407E-A947-70E740481C1C}">
                <a14:useLocalDpi xmlns:a14="http://schemas.microsoft.com/office/drawing/2010/main" val="0"/>
              </a:ext>
            </a:extLst>
          </a:blip>
          <a:srcRect t="27211"/>
          <a:stretch/>
        </p:blipFill>
        <p:spPr>
          <a:xfrm>
            <a:off x="-1" y="2993970"/>
            <a:ext cx="7191041" cy="6279135"/>
          </a:xfrm>
          <a:prstGeom prst="rect">
            <a:avLst/>
          </a:prstGeom>
        </p:spPr>
      </p:pic>
      <p:pic>
        <p:nvPicPr>
          <p:cNvPr id="6" name="Picture 5"/>
          <p:cNvPicPr>
            <a:picLocks noChangeAspect="1"/>
          </p:cNvPicPr>
          <p:nvPr/>
        </p:nvPicPr>
        <p:blipFill>
          <a:blip r:embed="rId4"/>
          <a:stretch>
            <a:fillRect/>
          </a:stretch>
        </p:blipFill>
        <p:spPr>
          <a:xfrm>
            <a:off x="645939" y="1988446"/>
            <a:ext cx="5927260" cy="1046981"/>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Z:\Backup\RNS\_Docs\PKI-Workshop-BaCa\xkcd_securit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1218" y="5191934"/>
            <a:ext cx="7281334" cy="4454596"/>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a:xfrm>
            <a:off x="0" y="10160"/>
            <a:ext cx="13004799" cy="2438400"/>
          </a:xfrm>
        </p:spPr>
        <p:txBody>
          <a:bodyPr>
            <a:normAutofit/>
          </a:bodyPr>
          <a:lstStyle/>
          <a:p>
            <a:r>
              <a:rPr lang="de-DE" dirty="0" smtClean="0"/>
              <a:t>Forward </a:t>
            </a:r>
            <a:r>
              <a:rPr lang="de-DE" dirty="0"/>
              <a:t>Secrecy-Motivation: </a:t>
            </a:r>
          </a:p>
        </p:txBody>
      </p:sp>
      <p:sp>
        <p:nvSpPr>
          <p:cNvPr id="3" name="Inhaltsplatzhalter 2"/>
          <p:cNvSpPr>
            <a:spLocks noGrp="1"/>
          </p:cNvSpPr>
          <p:nvPr>
            <p:ph idx="1"/>
          </p:nvPr>
        </p:nvSpPr>
        <p:spPr>
          <a:xfrm>
            <a:off x="1270000" y="2133647"/>
            <a:ext cx="10464800" cy="3115308"/>
          </a:xfrm>
        </p:spPr>
        <p:txBody>
          <a:bodyPr>
            <a:normAutofit fontScale="92500" lnSpcReduction="20000"/>
          </a:bodyPr>
          <a:lstStyle/>
          <a:p>
            <a:pPr lvl="1"/>
            <a:r>
              <a:rPr lang="de-DE" sz="3400" dirty="0" err="1" smtClean="0"/>
              <a:t>Lavabit</a:t>
            </a:r>
            <a:r>
              <a:rPr lang="de-DE" sz="3400" dirty="0" smtClean="0"/>
              <a:t> </a:t>
            </a:r>
            <a:r>
              <a:rPr lang="de-DE" sz="3400" dirty="0" err="1" smtClean="0"/>
              <a:t>example</a:t>
            </a:r>
            <a:endParaRPr lang="de-DE" sz="3400" dirty="0" smtClean="0"/>
          </a:p>
          <a:p>
            <a:pPr lvl="1"/>
            <a:r>
              <a:rPr lang="de-DE" sz="3400" dirty="0" err="1" smtClean="0"/>
              <a:t>Three</a:t>
            </a:r>
            <a:r>
              <a:rPr lang="de-DE" sz="3400" dirty="0" smtClean="0"/>
              <a:t> </a:t>
            </a:r>
            <a:r>
              <a:rPr lang="de-DE" sz="3400" dirty="0" err="1"/>
              <a:t>letter</a:t>
            </a:r>
            <a:r>
              <a:rPr lang="de-DE" sz="3400" dirty="0"/>
              <a:t> </a:t>
            </a:r>
            <a:r>
              <a:rPr lang="de-DE" sz="3400" dirty="0" err="1"/>
              <a:t>agency</a:t>
            </a:r>
            <a:r>
              <a:rPr lang="de-DE" sz="3400" dirty="0"/>
              <a:t> (TLA) </a:t>
            </a:r>
            <a:r>
              <a:rPr lang="de-DE" sz="3400" dirty="0" err="1"/>
              <a:t>stores</a:t>
            </a:r>
            <a:r>
              <a:rPr lang="de-DE" sz="3400" dirty="0"/>
              <a:t> all </a:t>
            </a:r>
            <a:r>
              <a:rPr lang="de-DE" sz="3400" dirty="0" err="1"/>
              <a:t>ssl</a:t>
            </a:r>
            <a:r>
              <a:rPr lang="de-DE" sz="3400" dirty="0"/>
              <a:t> </a:t>
            </a:r>
            <a:r>
              <a:rPr lang="de-DE" sz="3400" dirty="0" err="1"/>
              <a:t>traffic</a:t>
            </a:r>
            <a:endParaRPr lang="de-DE" sz="3400" dirty="0"/>
          </a:p>
          <a:p>
            <a:pPr lvl="1"/>
            <a:r>
              <a:rPr lang="de-DE" sz="3400" dirty="0" err="1"/>
              <a:t>Someday</a:t>
            </a:r>
            <a:r>
              <a:rPr lang="de-DE" sz="3400" dirty="0"/>
              <a:t> TLA </a:t>
            </a:r>
            <a:r>
              <a:rPr lang="de-DE" sz="3400" dirty="0" err="1"/>
              <a:t>gains</a:t>
            </a:r>
            <a:r>
              <a:rPr lang="de-DE" sz="3400" dirty="0"/>
              <a:t> </a:t>
            </a:r>
            <a:r>
              <a:rPr lang="de-DE" sz="3400" dirty="0" err="1"/>
              <a:t>access</a:t>
            </a:r>
            <a:r>
              <a:rPr lang="de-DE" sz="3400" dirty="0"/>
              <a:t> </a:t>
            </a:r>
            <a:r>
              <a:rPr lang="de-DE" sz="3400" dirty="0" err="1"/>
              <a:t>to</a:t>
            </a:r>
            <a:r>
              <a:rPr lang="de-DE" sz="3400" dirty="0"/>
              <a:t> </a:t>
            </a:r>
            <a:r>
              <a:rPr lang="de-DE" sz="3400" dirty="0" err="1"/>
              <a:t>ssl</a:t>
            </a:r>
            <a:r>
              <a:rPr lang="de-DE" sz="3400" dirty="0"/>
              <a:t>-private </a:t>
            </a:r>
            <a:r>
              <a:rPr lang="de-DE" sz="3400" dirty="0" err="1"/>
              <a:t>key</a:t>
            </a:r>
            <a:r>
              <a:rPr lang="de-DE" sz="3400" dirty="0"/>
              <a:t> </a:t>
            </a:r>
            <a:br>
              <a:rPr lang="de-DE" sz="3400" dirty="0"/>
            </a:br>
            <a:r>
              <a:rPr lang="de-DE" sz="3400" dirty="0"/>
              <a:t>(</a:t>
            </a:r>
            <a:r>
              <a:rPr lang="de-DE" sz="3400" dirty="0" err="1"/>
              <a:t>Brute</a:t>
            </a:r>
            <a:r>
              <a:rPr lang="de-DE" sz="3400" dirty="0"/>
              <a:t> Force, </a:t>
            </a:r>
            <a:r>
              <a:rPr lang="de-DE" sz="3400" dirty="0" err="1"/>
              <a:t>Physical</a:t>
            </a:r>
            <a:r>
              <a:rPr lang="de-DE" sz="3400" dirty="0"/>
              <a:t> Force)</a:t>
            </a:r>
          </a:p>
          <a:p>
            <a:pPr lvl="1"/>
            <a:r>
              <a:rPr lang="de-DE" sz="3400" dirty="0"/>
              <a:t>TLA </a:t>
            </a:r>
            <a:r>
              <a:rPr lang="de-DE" sz="3400" dirty="0" err="1"/>
              <a:t>can</a:t>
            </a:r>
            <a:r>
              <a:rPr lang="de-DE" sz="3400" dirty="0"/>
              <a:t> </a:t>
            </a:r>
            <a:r>
              <a:rPr lang="de-DE" sz="3400" dirty="0" err="1"/>
              <a:t>decrypt</a:t>
            </a:r>
            <a:r>
              <a:rPr lang="de-DE" sz="3400" dirty="0"/>
              <a:t> all </a:t>
            </a:r>
            <a:r>
              <a:rPr lang="de-DE" sz="3400" dirty="0" err="1"/>
              <a:t>stored</a:t>
            </a:r>
            <a:r>
              <a:rPr lang="de-DE" sz="3400" dirty="0"/>
              <a:t> </a:t>
            </a:r>
            <a:r>
              <a:rPr lang="de-DE" sz="3400" dirty="0" err="1"/>
              <a:t>traffic</a:t>
            </a:r>
            <a:endParaRPr lang="de-DE" sz="3400" dirty="0"/>
          </a:p>
        </p:txBody>
      </p:sp>
    </p:spTree>
    <p:extLst>
      <p:ext uri="{BB962C8B-B14F-4D97-AF65-F5344CB8AC3E}">
        <p14:creationId xmlns:p14="http://schemas.microsoft.com/office/powerpoint/2010/main" val="272349799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2880" y="40640"/>
            <a:ext cx="12664440" cy="2062480"/>
          </a:xfrm>
        </p:spPr>
        <p:txBody>
          <a:bodyPr/>
          <a:lstStyle/>
          <a:p>
            <a:r>
              <a:rPr lang="de-DE" dirty="0" err="1" smtClean="0"/>
              <a:t>Perfect</a:t>
            </a:r>
            <a:r>
              <a:rPr lang="de-DE" dirty="0" smtClean="0"/>
              <a:t> Forward Secrecy</a:t>
            </a:r>
            <a:endParaRPr lang="de-AT" dirty="0"/>
          </a:p>
        </p:txBody>
      </p:sp>
      <p:sp>
        <p:nvSpPr>
          <p:cNvPr id="3" name="Inhaltsplatzhalter 2"/>
          <p:cNvSpPr>
            <a:spLocks noGrp="1"/>
          </p:cNvSpPr>
          <p:nvPr>
            <p:ph idx="1"/>
          </p:nvPr>
        </p:nvSpPr>
        <p:spPr>
          <a:xfrm>
            <a:off x="1270000" y="2966140"/>
            <a:ext cx="10464800" cy="5715000"/>
          </a:xfrm>
        </p:spPr>
        <p:txBody>
          <a:bodyPr>
            <a:noAutofit/>
          </a:bodyPr>
          <a:lstStyle/>
          <a:p>
            <a:r>
              <a:rPr lang="de-DE" sz="3200" dirty="0"/>
              <a:t>DH</a:t>
            </a:r>
            <a:r>
              <a:rPr lang="de-DE" sz="3200" dirty="0">
                <a:solidFill>
                  <a:srgbClr val="008000"/>
                </a:solidFill>
              </a:rPr>
              <a:t>E</a:t>
            </a:r>
            <a:r>
              <a:rPr lang="de-DE" sz="3200" dirty="0"/>
              <a:t>: Diffie Hellman </a:t>
            </a:r>
            <a:r>
              <a:rPr lang="de-DE" sz="3200" dirty="0" err="1">
                <a:solidFill>
                  <a:srgbClr val="008000"/>
                </a:solidFill>
              </a:rPr>
              <a:t>E</a:t>
            </a:r>
            <a:r>
              <a:rPr lang="de-DE" sz="3200" dirty="0" err="1"/>
              <a:t>phemeral</a:t>
            </a:r>
            <a:endParaRPr lang="de-DE" sz="3200" dirty="0"/>
          </a:p>
          <a:p>
            <a:r>
              <a:rPr lang="de-DE" sz="3200" dirty="0" err="1"/>
              <a:t>Ephemeral</a:t>
            </a:r>
            <a:r>
              <a:rPr lang="de-DE" sz="3200" dirty="0"/>
              <a:t>: </a:t>
            </a:r>
            <a:r>
              <a:rPr lang="de-DE" sz="3200" dirty="0" err="1"/>
              <a:t>new</a:t>
            </a:r>
            <a:r>
              <a:rPr lang="de-DE" sz="3200" dirty="0"/>
              <a:t> </a:t>
            </a:r>
            <a:r>
              <a:rPr lang="de-DE" sz="3200" dirty="0" err="1"/>
              <a:t>key</a:t>
            </a:r>
            <a:r>
              <a:rPr lang="de-DE" sz="3200" dirty="0"/>
              <a:t> </a:t>
            </a:r>
            <a:r>
              <a:rPr lang="de-DE" sz="3200" dirty="0" err="1"/>
              <a:t>for</a:t>
            </a:r>
            <a:r>
              <a:rPr lang="de-DE" sz="3200" dirty="0"/>
              <a:t> </a:t>
            </a:r>
            <a:r>
              <a:rPr lang="de-DE" sz="3200" dirty="0" err="1"/>
              <a:t>each</a:t>
            </a:r>
            <a:r>
              <a:rPr lang="de-DE" sz="3200" dirty="0"/>
              <a:t> </a:t>
            </a:r>
            <a:r>
              <a:rPr lang="de-DE" sz="3200" dirty="0" err="1"/>
              <a:t>execution</a:t>
            </a:r>
            <a:r>
              <a:rPr lang="de-DE" sz="3200" dirty="0"/>
              <a:t> </a:t>
            </a:r>
            <a:r>
              <a:rPr lang="de-DE" sz="3200" dirty="0" err="1"/>
              <a:t>of</a:t>
            </a:r>
            <a:r>
              <a:rPr lang="de-DE" sz="3200" dirty="0"/>
              <a:t> a </a:t>
            </a:r>
            <a:r>
              <a:rPr lang="de-DE" sz="3200" dirty="0" err="1"/>
              <a:t>key</a:t>
            </a:r>
            <a:r>
              <a:rPr lang="de-DE" sz="3200" dirty="0"/>
              <a:t> </a:t>
            </a:r>
            <a:r>
              <a:rPr lang="de-DE" sz="3200" dirty="0" err="1"/>
              <a:t>exchange</a:t>
            </a:r>
            <a:r>
              <a:rPr lang="de-DE" sz="3200" dirty="0"/>
              <a:t> </a:t>
            </a:r>
            <a:r>
              <a:rPr lang="de-DE" sz="3200" dirty="0" err="1" smtClean="0"/>
              <a:t>process</a:t>
            </a:r>
            <a:endParaRPr lang="de-DE" sz="3200" dirty="0" smtClean="0"/>
          </a:p>
          <a:p>
            <a:r>
              <a:rPr lang="de-DE" sz="3200" dirty="0" smtClean="0"/>
              <a:t>SSL private-Key </a:t>
            </a:r>
            <a:r>
              <a:rPr lang="de-DE" sz="3200" dirty="0" err="1" smtClean="0"/>
              <a:t>only</a:t>
            </a:r>
            <a:r>
              <a:rPr lang="de-DE" sz="3200" dirty="0" smtClean="0"/>
              <a:t> </a:t>
            </a:r>
            <a:r>
              <a:rPr lang="de-DE" sz="3200" dirty="0" err="1" smtClean="0"/>
              <a:t>for</a:t>
            </a:r>
            <a:r>
              <a:rPr lang="de-DE" sz="3200" dirty="0" smtClean="0"/>
              <a:t> </a:t>
            </a:r>
            <a:r>
              <a:rPr lang="de-DE" sz="3200" dirty="0" err="1" smtClean="0"/>
              <a:t>authentication</a:t>
            </a:r>
            <a:endParaRPr lang="de-DE" sz="3200" dirty="0"/>
          </a:p>
          <a:p>
            <a:r>
              <a:rPr lang="de-DE" sz="3200" dirty="0" smtClean="0"/>
              <a:t>Alternative </a:t>
            </a:r>
            <a:r>
              <a:rPr lang="de-DE" sz="3200" dirty="0" err="1" smtClean="0"/>
              <a:t>new</a:t>
            </a:r>
            <a:r>
              <a:rPr lang="de-DE" sz="3200" dirty="0" smtClean="0"/>
              <a:t> </a:t>
            </a:r>
            <a:r>
              <a:rPr lang="de-DE" sz="3200" dirty="0" err="1" smtClean="0"/>
              <a:t>ssl</a:t>
            </a:r>
            <a:r>
              <a:rPr lang="de-DE" sz="3200" dirty="0" smtClean="0"/>
              <a:t> private </a:t>
            </a:r>
            <a:r>
              <a:rPr lang="de-DE" sz="3200" dirty="0" err="1" smtClean="0"/>
              <a:t>key</a:t>
            </a:r>
            <a:r>
              <a:rPr lang="de-DE" sz="3200" dirty="0" smtClean="0"/>
              <a:t> </a:t>
            </a:r>
            <a:r>
              <a:rPr lang="de-DE" sz="3200" dirty="0" err="1" smtClean="0"/>
              <a:t>every</a:t>
            </a:r>
            <a:r>
              <a:rPr lang="de-DE" sz="3200" dirty="0" smtClean="0"/>
              <a:t> x </a:t>
            </a:r>
            <a:r>
              <a:rPr lang="de-DE" sz="3200" strike="sngStrike" dirty="0" err="1" smtClean="0"/>
              <a:t>days</a:t>
            </a:r>
            <a:r>
              <a:rPr lang="de-DE" sz="3200" dirty="0" smtClean="0"/>
              <a:t> </a:t>
            </a:r>
            <a:r>
              <a:rPr lang="de-DE" sz="3200" dirty="0" err="1" smtClean="0"/>
              <a:t>months</a:t>
            </a:r>
            <a:endParaRPr lang="de-DE" sz="3200" dirty="0"/>
          </a:p>
          <a:p>
            <a:r>
              <a:rPr lang="de-DE" sz="3200" dirty="0"/>
              <a:t>Pro:</a:t>
            </a:r>
          </a:p>
          <a:p>
            <a:pPr lvl="1"/>
            <a:r>
              <a:rPr lang="de-DE" sz="3200" dirty="0" err="1" smtClean="0"/>
              <a:t>Highest</a:t>
            </a:r>
            <a:r>
              <a:rPr lang="de-DE" sz="3200" dirty="0" smtClean="0"/>
              <a:t> Security </a:t>
            </a:r>
            <a:r>
              <a:rPr lang="de-DE" sz="3200" dirty="0" err="1" smtClean="0"/>
              <a:t>against</a:t>
            </a:r>
            <a:r>
              <a:rPr lang="de-DE" sz="3200" dirty="0" smtClean="0"/>
              <a:t> </a:t>
            </a:r>
            <a:r>
              <a:rPr lang="de-DE" sz="3200" dirty="0" err="1" smtClean="0"/>
              <a:t>future</a:t>
            </a:r>
            <a:r>
              <a:rPr lang="de-DE" sz="3200" dirty="0" smtClean="0"/>
              <a:t> </a:t>
            </a:r>
            <a:r>
              <a:rPr lang="de-DE" sz="3200" dirty="0" err="1" smtClean="0"/>
              <a:t>attacks</a:t>
            </a:r>
            <a:endParaRPr lang="de-DE" sz="3200" dirty="0"/>
          </a:p>
          <a:p>
            <a:r>
              <a:rPr lang="de-DE" sz="3200" dirty="0"/>
              <a:t>Contra: </a:t>
            </a:r>
          </a:p>
          <a:p>
            <a:pPr lvl="1"/>
            <a:r>
              <a:rPr lang="de-DE" sz="3200" dirty="0" smtClean="0"/>
              <a:t>Processing </a:t>
            </a:r>
            <a:r>
              <a:rPr lang="de-DE" sz="3200" dirty="0" err="1" smtClean="0"/>
              <a:t>costs</a:t>
            </a:r>
            <a:endParaRPr lang="de-DE" sz="3200" dirty="0"/>
          </a:p>
        </p:txBody>
      </p:sp>
    </p:spTree>
    <p:extLst>
      <p:ext uri="{BB962C8B-B14F-4D97-AF65-F5344CB8AC3E}">
        <p14:creationId xmlns:p14="http://schemas.microsoft.com/office/powerpoint/2010/main" val="404034438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title"/>
          </p:nvPr>
        </p:nvSpPr>
        <p:spPr>
          <a:xfrm>
            <a:off x="0" y="0"/>
            <a:ext cx="13004800" cy="2438400"/>
          </a:xfrm>
          <a:prstGeom prst="rect">
            <a:avLst/>
          </a:prstGeom>
        </p:spPr>
        <p:txBody>
          <a:bodyPr/>
          <a:lstStyle/>
          <a:p>
            <a:pPr lvl="0">
              <a:defRPr sz="1800"/>
            </a:pPr>
            <a:r>
              <a:rPr sz="8400" dirty="0"/>
              <a:t>Stream vs Block Cipher</a:t>
            </a:r>
          </a:p>
        </p:txBody>
      </p:sp>
      <p:sp>
        <p:nvSpPr>
          <p:cNvPr id="120" name="Shape 120"/>
          <p:cNvSpPr>
            <a:spLocks noGrp="1"/>
          </p:cNvSpPr>
          <p:nvPr>
            <p:ph type="body" idx="1"/>
          </p:nvPr>
        </p:nvSpPr>
        <p:spPr>
          <a:xfrm>
            <a:off x="1270000" y="2095500"/>
            <a:ext cx="10464800" cy="7417148"/>
          </a:xfrm>
          <a:prstGeom prst="rect">
            <a:avLst/>
          </a:prstGeom>
        </p:spPr>
        <p:txBody>
          <a:bodyPr/>
          <a:lstStyle/>
          <a:p>
            <a:pPr lvl="0">
              <a:defRPr sz="1800"/>
            </a:pPr>
            <a:r>
              <a:rPr sz="4200" dirty="0"/>
              <a:t>Stream cipher</a:t>
            </a:r>
          </a:p>
          <a:p>
            <a:pPr lvl="1">
              <a:defRPr sz="1800"/>
            </a:pPr>
            <a:r>
              <a:rPr sz="4200" dirty="0"/>
              <a:t>Generate an “infinite” key stream</a:t>
            </a:r>
          </a:p>
          <a:p>
            <a:pPr lvl="1">
              <a:defRPr sz="1800"/>
            </a:pPr>
            <a:r>
              <a:rPr sz="4200" dirty="0"/>
              <a:t>Difficult to correctly use</a:t>
            </a:r>
          </a:p>
          <a:p>
            <a:pPr lvl="2">
              <a:defRPr sz="1800"/>
            </a:pPr>
            <a:r>
              <a:rPr sz="4200" dirty="0"/>
              <a:t>Re-use of keys</a:t>
            </a:r>
          </a:p>
          <a:p>
            <a:pPr lvl="1">
              <a:defRPr sz="1800"/>
            </a:pPr>
            <a:r>
              <a:rPr sz="4200" dirty="0"/>
              <a:t>Faster</a:t>
            </a:r>
          </a:p>
          <a:p>
            <a:pPr lvl="0">
              <a:defRPr sz="1800"/>
            </a:pPr>
            <a:r>
              <a:rPr sz="4200" dirty="0"/>
              <a:t>Block cipher</a:t>
            </a:r>
          </a:p>
          <a:p>
            <a:pPr lvl="1">
              <a:defRPr sz="1800"/>
            </a:pPr>
            <a:r>
              <a:rPr lang="en-US" sz="4200" dirty="0" smtClean="0"/>
              <a:t>Encrypt </a:t>
            </a:r>
            <a:r>
              <a:rPr sz="4200" dirty="0" smtClean="0"/>
              <a:t>by </a:t>
            </a:r>
            <a:r>
              <a:rPr sz="4200" dirty="0"/>
              <a:t>block with padding</a:t>
            </a:r>
          </a:p>
          <a:p>
            <a:pPr lvl="1">
              <a:defRPr sz="1800"/>
            </a:pPr>
            <a:r>
              <a:rPr sz="4200" dirty="0"/>
              <a:t>Could include integrity protection</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0"/>
            <a:ext cx="10464800" cy="2438400"/>
          </a:xfrm>
        </p:spPr>
        <p:txBody>
          <a:bodyPr/>
          <a:lstStyle/>
          <a:p>
            <a:r>
              <a:rPr lang="de-AT" dirty="0" smtClean="0"/>
              <a:t>RNGs</a:t>
            </a:r>
            <a:endParaRPr lang="de-AT" dirty="0"/>
          </a:p>
        </p:txBody>
      </p:sp>
      <p:sp>
        <p:nvSpPr>
          <p:cNvPr id="3" name="Inhaltsplatzhalter 2"/>
          <p:cNvSpPr>
            <a:spLocks noGrp="1"/>
          </p:cNvSpPr>
          <p:nvPr>
            <p:ph idx="1"/>
          </p:nvPr>
        </p:nvSpPr>
        <p:spPr/>
        <p:txBody>
          <a:bodyPr/>
          <a:lstStyle/>
          <a:p>
            <a:r>
              <a:rPr lang="de-DE" dirty="0"/>
              <a:t>RNGs </a:t>
            </a:r>
            <a:r>
              <a:rPr lang="de-DE" dirty="0" err="1"/>
              <a:t>are</a:t>
            </a:r>
            <a:r>
              <a:rPr lang="de-DE" dirty="0"/>
              <a:t> </a:t>
            </a:r>
            <a:r>
              <a:rPr lang="de-DE" i="1" dirty="0" err="1"/>
              <a:t>important</a:t>
            </a:r>
            <a:r>
              <a:rPr lang="de-DE" dirty="0"/>
              <a:t>. </a:t>
            </a:r>
            <a:endParaRPr lang="de-AT" dirty="0" smtClean="0"/>
          </a:p>
          <a:p>
            <a:r>
              <a:rPr lang="de-AT" dirty="0" smtClean="0"/>
              <a:t>Nadia </a:t>
            </a:r>
            <a:r>
              <a:rPr lang="de-AT" dirty="0" err="1" smtClean="0"/>
              <a:t>Heninger</a:t>
            </a:r>
            <a:r>
              <a:rPr lang="de-AT" dirty="0" smtClean="0"/>
              <a:t> et al / </a:t>
            </a:r>
            <a:r>
              <a:rPr lang="de-AT" dirty="0" err="1" smtClean="0"/>
              <a:t>Lenstra</a:t>
            </a:r>
            <a:r>
              <a:rPr lang="de-AT" dirty="0" smtClean="0"/>
              <a:t> et al</a:t>
            </a:r>
          </a:p>
          <a:p>
            <a:endParaRPr lang="de-DE" dirty="0" smtClean="0"/>
          </a:p>
          <a:p>
            <a:endParaRPr lang="de-DE" dirty="0"/>
          </a:p>
          <a:p>
            <a:endParaRPr lang="de-DE" dirty="0" smtClean="0"/>
          </a:p>
          <a:p>
            <a:endParaRPr lang="de-DE" dirty="0"/>
          </a:p>
          <a:p>
            <a:r>
              <a:rPr lang="de-DE" dirty="0" err="1" smtClean="0"/>
              <a:t>Entropy</a:t>
            </a:r>
            <a:r>
              <a:rPr lang="de-DE" dirty="0" smtClean="0"/>
              <a:t> </a:t>
            </a:r>
            <a:r>
              <a:rPr lang="de-DE" dirty="0"/>
              <a:t>after </a:t>
            </a:r>
            <a:r>
              <a:rPr lang="de-DE" dirty="0" err="1"/>
              <a:t>startup</a:t>
            </a:r>
            <a:r>
              <a:rPr lang="de-DE" dirty="0"/>
              <a:t>: </a:t>
            </a:r>
            <a:r>
              <a:rPr lang="de-DE" dirty="0" err="1"/>
              <a:t>embedded</a:t>
            </a:r>
            <a:r>
              <a:rPr lang="de-DE" dirty="0"/>
              <a:t> </a:t>
            </a:r>
            <a:r>
              <a:rPr lang="de-DE" dirty="0" err="1"/>
              <a:t>devices</a:t>
            </a:r>
            <a:endParaRPr lang="de-DE" dirty="0"/>
          </a:p>
          <a:p>
            <a:endParaRPr lang="de-AT"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5465" y="3850732"/>
            <a:ext cx="9414933" cy="34814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6252194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(p)RNGs</a:t>
            </a:r>
            <a:endParaRPr lang="de-DE" dirty="0"/>
          </a:p>
        </p:txBody>
      </p:sp>
      <p:sp>
        <p:nvSpPr>
          <p:cNvPr id="3" name="Inhaltsplatzhalter 2"/>
          <p:cNvSpPr>
            <a:spLocks noGrp="1"/>
          </p:cNvSpPr>
          <p:nvPr>
            <p:ph idx="1"/>
          </p:nvPr>
        </p:nvSpPr>
        <p:spPr/>
        <p:txBody>
          <a:bodyPr>
            <a:normAutofit fontScale="85000" lnSpcReduction="10000"/>
          </a:bodyPr>
          <a:lstStyle/>
          <a:p>
            <a:r>
              <a:rPr lang="de-DE" sz="3200" dirty="0" err="1" smtClean="0"/>
              <a:t>Weak</a:t>
            </a:r>
            <a:r>
              <a:rPr lang="de-DE" sz="3200" dirty="0" smtClean="0"/>
              <a:t> RNG</a:t>
            </a:r>
          </a:p>
          <a:p>
            <a:pPr lvl="1"/>
            <a:r>
              <a:rPr lang="de-DE" sz="3200" dirty="0" smtClean="0"/>
              <a:t>Dual EC_DRBG </a:t>
            </a:r>
            <a:r>
              <a:rPr lang="de-DE" sz="3200" dirty="0" err="1" smtClean="0"/>
              <a:t>is</a:t>
            </a:r>
            <a:r>
              <a:rPr lang="de-DE" sz="3200" dirty="0" smtClean="0"/>
              <a:t> BROKEN (</a:t>
            </a:r>
            <a:r>
              <a:rPr lang="de-DE" sz="3200" dirty="0" err="1" smtClean="0"/>
              <a:t>backdoored</a:t>
            </a:r>
            <a:r>
              <a:rPr lang="de-DE" sz="3200" dirty="0" smtClean="0"/>
              <a:t>, </a:t>
            </a:r>
            <a:r>
              <a:rPr lang="de-DE" sz="3200" dirty="0" err="1" smtClean="0"/>
              <a:t>used</a:t>
            </a:r>
            <a:r>
              <a:rPr lang="de-DE" sz="3200" dirty="0" smtClean="0"/>
              <a:t> in RSA-</a:t>
            </a:r>
            <a:r>
              <a:rPr lang="de-DE" sz="3200" dirty="0" err="1" smtClean="0"/>
              <a:t>toolkit</a:t>
            </a:r>
            <a:r>
              <a:rPr lang="de-DE" sz="3200" dirty="0" smtClean="0"/>
              <a:t>)</a:t>
            </a:r>
          </a:p>
          <a:p>
            <a:pPr lvl="1"/>
            <a:r>
              <a:rPr lang="de-DE" sz="3200" dirty="0" smtClean="0"/>
              <a:t>Intel RNG </a:t>
            </a:r>
            <a:r>
              <a:rPr lang="de-DE" sz="3200" b="1" dirty="0" smtClean="0"/>
              <a:t>?</a:t>
            </a:r>
            <a:r>
              <a:rPr lang="de-DE" sz="3200" dirty="0" smtClean="0"/>
              <a:t> </a:t>
            </a:r>
            <a:r>
              <a:rPr lang="de-DE" sz="3200" dirty="0" err="1" smtClean="0"/>
              <a:t>Recommendation</a:t>
            </a:r>
            <a:r>
              <a:rPr lang="de-DE" sz="3200" dirty="0" smtClean="0"/>
              <a:t>: </a:t>
            </a:r>
            <a:r>
              <a:rPr lang="de-DE" sz="3200" dirty="0" err="1" smtClean="0"/>
              <a:t>add</a:t>
            </a:r>
            <a:r>
              <a:rPr lang="de-DE" sz="3200" dirty="0" smtClean="0"/>
              <a:t> System-</a:t>
            </a:r>
            <a:r>
              <a:rPr lang="de-DE" sz="3200" dirty="0" err="1" smtClean="0"/>
              <a:t>Entropy</a:t>
            </a:r>
            <a:r>
              <a:rPr lang="de-DE" sz="3200" dirty="0" smtClean="0"/>
              <a:t> (Network). </a:t>
            </a:r>
            <a:r>
              <a:rPr lang="de-DE" sz="3200" dirty="0" err="1" smtClean="0"/>
              <a:t>Entropy</a:t>
            </a:r>
            <a:r>
              <a:rPr lang="de-DE" sz="3200" dirty="0" smtClean="0"/>
              <a:t> </a:t>
            </a:r>
            <a:r>
              <a:rPr lang="de-DE" sz="3200" dirty="0" err="1" smtClean="0"/>
              <a:t>only</a:t>
            </a:r>
            <a:r>
              <a:rPr lang="de-DE" sz="3200" dirty="0" smtClean="0"/>
              <a:t> </a:t>
            </a:r>
            <a:r>
              <a:rPr lang="de-DE" sz="3200" dirty="0" err="1" smtClean="0"/>
              <a:t>goes</a:t>
            </a:r>
            <a:r>
              <a:rPr lang="de-DE" sz="3200" dirty="0" smtClean="0"/>
              <a:t> </a:t>
            </a:r>
            <a:r>
              <a:rPr lang="de-DE" sz="3200" dirty="0" err="1" smtClean="0"/>
              <a:t>up</a:t>
            </a:r>
            <a:r>
              <a:rPr lang="de-DE" sz="3200" dirty="0" smtClean="0"/>
              <a:t>.</a:t>
            </a:r>
          </a:p>
          <a:p>
            <a:r>
              <a:rPr lang="de-DE" sz="3200" dirty="0" smtClean="0"/>
              <a:t>Tools (</a:t>
            </a:r>
            <a:r>
              <a:rPr lang="de-DE" sz="3200" dirty="0" err="1" smtClean="0"/>
              <a:t>eg</a:t>
            </a:r>
            <a:r>
              <a:rPr lang="de-DE" sz="3200" dirty="0" smtClean="0"/>
              <a:t>. </a:t>
            </a:r>
            <a:r>
              <a:rPr lang="de-DE" sz="3200" dirty="0" err="1" smtClean="0"/>
              <a:t>HaveGE</a:t>
            </a:r>
            <a:r>
              <a:rPr lang="de-DE" sz="3200" dirty="0" smtClean="0"/>
              <a:t> </a:t>
            </a:r>
            <a:r>
              <a:rPr lang="de-AT" sz="2000" dirty="0">
                <a:hlinkClick r:id="rId3"/>
              </a:rPr>
              <a:t>http://dl.acm.org/citation.cfm?id=945516</a:t>
            </a:r>
            <a:r>
              <a:rPr lang="de-DE" sz="3200" dirty="0" smtClean="0"/>
              <a:t>)</a:t>
            </a:r>
            <a:endParaRPr lang="de-DE" sz="3200" dirty="0"/>
          </a:p>
          <a:p>
            <a:r>
              <a:rPr lang="de-DE" sz="3200" dirty="0" smtClean="0"/>
              <a:t>RTFM </a:t>
            </a:r>
          </a:p>
          <a:p>
            <a:pPr lvl="1"/>
            <a:r>
              <a:rPr lang="de-DE" sz="3200" dirty="0" err="1" smtClean="0"/>
              <a:t>when</a:t>
            </a:r>
            <a:r>
              <a:rPr lang="de-DE" sz="3200" dirty="0" smtClean="0"/>
              <a:t> </a:t>
            </a:r>
            <a:r>
              <a:rPr lang="de-DE" sz="3200" dirty="0" err="1" smtClean="0"/>
              <a:t>is</a:t>
            </a:r>
            <a:r>
              <a:rPr lang="de-DE" sz="3200" dirty="0" smtClean="0"/>
              <a:t> </a:t>
            </a:r>
            <a:r>
              <a:rPr lang="de-DE" sz="3200" dirty="0" err="1" smtClean="0"/>
              <a:t>the</a:t>
            </a:r>
            <a:r>
              <a:rPr lang="de-DE" sz="3200" dirty="0" smtClean="0"/>
              <a:t> </a:t>
            </a:r>
            <a:r>
              <a:rPr lang="de-DE" sz="3200" dirty="0" err="1" smtClean="0"/>
              <a:t>router</a:t>
            </a:r>
            <a:r>
              <a:rPr lang="de-DE" sz="3200" dirty="0" smtClean="0"/>
              <a:t> </a:t>
            </a:r>
            <a:r>
              <a:rPr lang="de-DE" sz="3200" dirty="0" err="1" smtClean="0"/>
              <a:t>key</a:t>
            </a:r>
            <a:r>
              <a:rPr lang="de-DE" sz="3200" dirty="0" smtClean="0"/>
              <a:t> </a:t>
            </a:r>
            <a:r>
              <a:rPr lang="de-DE" sz="3200" dirty="0" err="1" smtClean="0"/>
              <a:t>generated</a:t>
            </a:r>
            <a:endParaRPr lang="de-DE" sz="3200" dirty="0"/>
          </a:p>
          <a:p>
            <a:pPr lvl="1"/>
            <a:r>
              <a:rPr lang="de-DE" sz="3200" dirty="0" smtClean="0"/>
              <a:t>Default Keys ?</a:t>
            </a:r>
          </a:p>
          <a:p>
            <a:r>
              <a:rPr lang="de-DE" sz="3200" dirty="0" smtClean="0"/>
              <a:t>Re-</a:t>
            </a:r>
            <a:r>
              <a:rPr lang="de-DE" sz="3200" dirty="0" err="1" smtClean="0"/>
              <a:t>generate</a:t>
            </a:r>
            <a:r>
              <a:rPr lang="de-DE" sz="3200" dirty="0" smtClean="0"/>
              <a:t> </a:t>
            </a:r>
            <a:r>
              <a:rPr lang="de-DE" sz="3200" dirty="0" err="1"/>
              <a:t>keys</a:t>
            </a:r>
            <a:r>
              <a:rPr lang="de-DE" sz="3200" dirty="0"/>
              <a:t> </a:t>
            </a:r>
            <a:r>
              <a:rPr lang="de-DE" sz="3200" dirty="0" err="1"/>
              <a:t>from</a:t>
            </a:r>
            <a:r>
              <a:rPr lang="de-DE" sz="3200" dirty="0"/>
              <a:t> time </a:t>
            </a:r>
            <a:r>
              <a:rPr lang="de-DE" sz="3200" dirty="0" err="1"/>
              <a:t>to</a:t>
            </a:r>
            <a:r>
              <a:rPr lang="de-DE" sz="3200" dirty="0"/>
              <a:t> </a:t>
            </a:r>
            <a:r>
              <a:rPr lang="de-DE" sz="3200" dirty="0" smtClean="0"/>
              <a:t>time</a:t>
            </a:r>
            <a:endParaRPr lang="de-DE" sz="3200" dirty="0"/>
          </a:p>
        </p:txBody>
      </p:sp>
    </p:spTree>
    <p:extLst>
      <p:ext uri="{BB962C8B-B14F-4D97-AF65-F5344CB8AC3E}">
        <p14:creationId xmlns:p14="http://schemas.microsoft.com/office/powerpoint/2010/main" val="245511529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96"/>
          <p:cNvSpPr>
            <a:spLocks noGrp="1"/>
          </p:cNvSpPr>
          <p:nvPr>
            <p:ph type="title"/>
          </p:nvPr>
        </p:nvSpPr>
        <p:spPr>
          <a:prstGeom prst="rect">
            <a:avLst/>
          </a:prstGeom>
        </p:spPr>
        <p:txBody>
          <a:bodyPr/>
          <a:lstStyle/>
          <a:p>
            <a:pPr lvl="0">
              <a:defRPr sz="1800"/>
            </a:pPr>
            <a:r>
              <a:rPr sz="8400"/>
              <a:t>Some algorithms</a:t>
            </a:r>
          </a:p>
        </p:txBody>
      </p:sp>
      <p:sp>
        <p:nvSpPr>
          <p:cNvPr id="97" name="Shape 97"/>
          <p:cNvSpPr>
            <a:spLocks noGrp="1"/>
          </p:cNvSpPr>
          <p:nvPr>
            <p:ph type="body" idx="1"/>
          </p:nvPr>
        </p:nvSpPr>
        <p:spPr>
          <a:xfrm>
            <a:off x="1270000" y="2209800"/>
            <a:ext cx="10464800" cy="6832600"/>
          </a:xfrm>
          <a:prstGeom prst="rect">
            <a:avLst/>
          </a:prstGeom>
        </p:spPr>
        <p:txBody>
          <a:bodyPr/>
          <a:lstStyle/>
          <a:p>
            <a:pPr lvl="0">
              <a:defRPr sz="1800"/>
            </a:pPr>
            <a:r>
              <a:rPr lang="nl-BE" sz="4200" dirty="0" smtClean="0"/>
              <a:t>Symetric Ciphering</a:t>
            </a:r>
            <a:endParaRPr sz="4200" dirty="0" smtClean="0"/>
          </a:p>
          <a:p>
            <a:pPr lvl="1">
              <a:defRPr sz="1800"/>
            </a:pPr>
            <a:r>
              <a:rPr lang="nl-BE" sz="4200" dirty="0" smtClean="0"/>
              <a:t>AES (Rijndael)</a:t>
            </a:r>
            <a:endParaRPr sz="4200" dirty="0"/>
          </a:p>
          <a:p>
            <a:pPr lvl="1">
              <a:defRPr sz="1800"/>
            </a:pPr>
            <a:r>
              <a:rPr lang="nl-BE" sz="4200" dirty="0" smtClean="0"/>
              <a:t>Camellia</a:t>
            </a:r>
            <a:endParaRPr sz="4200" dirty="0"/>
          </a:p>
          <a:p>
            <a:pPr lvl="0">
              <a:defRPr sz="1800"/>
            </a:pPr>
            <a:r>
              <a:rPr lang="nl-BE" sz="4200" dirty="0" smtClean="0"/>
              <a:t>Asymetric Ciphering</a:t>
            </a:r>
            <a:endParaRPr sz="4200" dirty="0"/>
          </a:p>
          <a:p>
            <a:pPr lvl="1">
              <a:defRPr sz="1800"/>
            </a:pPr>
            <a:r>
              <a:rPr lang="nl-BE" sz="4200" dirty="0" smtClean="0"/>
              <a:t>RSA</a:t>
            </a:r>
          </a:p>
          <a:p>
            <a:pPr lvl="1">
              <a:defRPr sz="1800"/>
            </a:pPr>
            <a:r>
              <a:rPr lang="nl-BE" sz="4200" dirty="0" smtClean="0"/>
              <a:t>PGP (GPG)</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96"/>
          <p:cNvSpPr>
            <a:spLocks noGrp="1"/>
          </p:cNvSpPr>
          <p:nvPr>
            <p:ph type="title"/>
          </p:nvPr>
        </p:nvSpPr>
        <p:spPr>
          <a:prstGeom prst="rect">
            <a:avLst/>
          </a:prstGeom>
        </p:spPr>
        <p:txBody>
          <a:bodyPr/>
          <a:lstStyle/>
          <a:p>
            <a:pPr lvl="0">
              <a:defRPr sz="1800"/>
            </a:pPr>
            <a:r>
              <a:rPr sz="8400"/>
              <a:t>Some algorithms</a:t>
            </a:r>
          </a:p>
        </p:txBody>
      </p:sp>
      <p:sp>
        <p:nvSpPr>
          <p:cNvPr id="97" name="Shape 97"/>
          <p:cNvSpPr>
            <a:spLocks noGrp="1"/>
          </p:cNvSpPr>
          <p:nvPr>
            <p:ph type="body" idx="1"/>
          </p:nvPr>
        </p:nvSpPr>
        <p:spPr>
          <a:xfrm>
            <a:off x="1270000" y="2209800"/>
            <a:ext cx="10464800" cy="6832600"/>
          </a:xfrm>
          <a:prstGeom prst="rect">
            <a:avLst/>
          </a:prstGeom>
        </p:spPr>
        <p:txBody>
          <a:bodyPr/>
          <a:lstStyle/>
          <a:p>
            <a:pPr lvl="0">
              <a:defRPr sz="1800"/>
            </a:pPr>
            <a:r>
              <a:rPr sz="4200"/>
              <a:t>Hash</a:t>
            </a:r>
          </a:p>
          <a:p>
            <a:pPr lvl="1">
              <a:defRPr sz="1800"/>
            </a:pPr>
            <a:r>
              <a:rPr sz="4200"/>
              <a:t>SHA1</a:t>
            </a:r>
          </a:p>
          <a:p>
            <a:pPr lvl="1">
              <a:defRPr sz="1800"/>
            </a:pPr>
            <a:r>
              <a:rPr sz="4200"/>
              <a:t>SHA256</a:t>
            </a:r>
          </a:p>
          <a:p>
            <a:pPr lvl="1">
              <a:defRPr sz="1800"/>
            </a:pPr>
            <a:r>
              <a:rPr sz="4200"/>
              <a:t>SHA512</a:t>
            </a:r>
          </a:p>
          <a:p>
            <a:pPr lvl="0">
              <a:defRPr sz="1800"/>
            </a:pPr>
            <a:r>
              <a:rPr sz="4200"/>
              <a:t>Key Exchange</a:t>
            </a:r>
          </a:p>
          <a:p>
            <a:pPr lvl="1">
              <a:defRPr sz="1800"/>
            </a:pPr>
            <a:r>
              <a:rPr sz="4200"/>
              <a:t>Diffie Helleman</a:t>
            </a:r>
          </a:p>
        </p:txBody>
      </p:sp>
    </p:spTree>
    <p:extLst>
      <p:ext uri="{BB962C8B-B14F-4D97-AF65-F5344CB8AC3E}">
        <p14:creationId xmlns:p14="http://schemas.microsoft.com/office/powerpoint/2010/main" val="132675258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title"/>
          </p:nvPr>
        </p:nvSpPr>
        <p:spPr>
          <a:prstGeom prst="rect">
            <a:avLst/>
          </a:prstGeom>
        </p:spPr>
        <p:txBody>
          <a:bodyPr/>
          <a:lstStyle/>
          <a:p>
            <a:pPr lvl="0">
              <a:defRPr sz="1800"/>
            </a:pPr>
            <a:r>
              <a:rPr sz="8400"/>
              <a:t>Algorithm vs Implementation!</a:t>
            </a:r>
          </a:p>
        </p:txBody>
      </p:sp>
      <p:sp>
        <p:nvSpPr>
          <p:cNvPr id="126" name="Shape 126"/>
          <p:cNvSpPr>
            <a:spLocks noGrp="1"/>
          </p:cNvSpPr>
          <p:nvPr>
            <p:ph type="body" idx="1"/>
          </p:nvPr>
        </p:nvSpPr>
        <p:spPr>
          <a:prstGeom prst="rect">
            <a:avLst/>
          </a:prstGeom>
        </p:spPr>
        <p:txBody>
          <a:bodyPr/>
          <a:lstStyle/>
          <a:p>
            <a:pPr lvl="0">
              <a:defRPr sz="1800"/>
            </a:pPr>
            <a:r>
              <a:rPr sz="4200" dirty="0" smtClean="0"/>
              <a:t>Heartb</a:t>
            </a:r>
            <a:r>
              <a:rPr lang="en-US" sz="4200" dirty="0" smtClean="0"/>
              <a:t>l</a:t>
            </a:r>
            <a:r>
              <a:rPr sz="4200" dirty="0" smtClean="0"/>
              <a:t>e</a:t>
            </a:r>
            <a:r>
              <a:rPr lang="en-US" sz="4200" dirty="0" smtClean="0"/>
              <a:t>ed</a:t>
            </a:r>
          </a:p>
          <a:p>
            <a:pPr lvl="0">
              <a:defRPr sz="1800"/>
            </a:pPr>
            <a:r>
              <a:rPr lang="en-US" sz="4200" dirty="0" err="1" smtClean="0"/>
              <a:t>Debian</a:t>
            </a:r>
            <a:r>
              <a:rPr lang="en-US" sz="4200" dirty="0" smtClean="0"/>
              <a:t> bug in Openssl (randomness was commented out)</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xfrm>
            <a:off x="1270000" y="84680"/>
            <a:ext cx="10464800" cy="2438400"/>
          </a:xfrm>
          <a:prstGeom prst="rect">
            <a:avLst/>
          </a:prstGeom>
        </p:spPr>
        <p:txBody>
          <a:bodyPr/>
          <a:lstStyle/>
          <a:p>
            <a:pPr lvl="0">
              <a:defRPr sz="1800"/>
            </a:pPr>
            <a:r>
              <a:rPr lang="nl-BE" sz="8400" dirty="0" smtClean="0"/>
              <a:t>Cost of encryption</a:t>
            </a:r>
            <a:endParaRPr sz="8400" dirty="0"/>
          </a:p>
        </p:txBody>
      </p:sp>
      <p:sp>
        <p:nvSpPr>
          <p:cNvPr id="5" name="Text Placeholder 1"/>
          <p:cNvSpPr txBox="1">
            <a:spLocks/>
          </p:cNvSpPr>
          <p:nvPr/>
        </p:nvSpPr>
        <p:spPr>
          <a:xfrm>
            <a:off x="183475" y="2426935"/>
            <a:ext cx="12482703" cy="58839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a:lstStyle>
          <a:p>
            <a:pPr marL="317500" indent="0" algn="l">
              <a:buFontTx/>
              <a:buNone/>
            </a:pPr>
            <a:r>
              <a:rPr lang="en-US" sz="2800" dirty="0">
                <a:latin typeface="Andale Mono"/>
                <a:cs typeface="Andale Mono"/>
              </a:rPr>
              <a:t>$ time </a:t>
            </a:r>
            <a:r>
              <a:rPr lang="en-US" sz="2800" dirty="0" err="1">
                <a:latin typeface="Andale Mono"/>
                <a:cs typeface="Andale Mono"/>
              </a:rPr>
              <a:t>openssl</a:t>
            </a:r>
            <a:r>
              <a:rPr lang="en-US" sz="2800" dirty="0">
                <a:latin typeface="Andale Mono"/>
                <a:cs typeface="Andale Mono"/>
              </a:rPr>
              <a:t> </a:t>
            </a:r>
            <a:r>
              <a:rPr lang="en-US" sz="2800" dirty="0" err="1">
                <a:latin typeface="Andale Mono"/>
                <a:cs typeface="Andale Mono"/>
              </a:rPr>
              <a:t>enc</a:t>
            </a:r>
            <a:r>
              <a:rPr lang="en-US" sz="2800" dirty="0">
                <a:latin typeface="Andale Mono"/>
                <a:cs typeface="Andale Mono"/>
              </a:rPr>
              <a:t> -e -a -aes-128-cbc -in ./rfc791.txt </a:t>
            </a:r>
            <a:r>
              <a:rPr lang="en-US" sz="2800" dirty="0" smtClean="0">
                <a:latin typeface="Andale Mono"/>
                <a:cs typeface="Andale Mono"/>
              </a:rPr>
              <a:t>\</a:t>
            </a:r>
            <a:br>
              <a:rPr lang="en-US" sz="2800" dirty="0" smtClean="0">
                <a:latin typeface="Andale Mono"/>
                <a:cs typeface="Andale Mono"/>
              </a:rPr>
            </a:br>
            <a:r>
              <a:rPr lang="en-US" sz="2800" dirty="0" smtClean="0">
                <a:latin typeface="Andale Mono"/>
                <a:cs typeface="Andale Mono"/>
              </a:rPr>
              <a:t>-</a:t>
            </a:r>
            <a:r>
              <a:rPr lang="en-US" sz="2800" dirty="0">
                <a:latin typeface="Andale Mono"/>
                <a:cs typeface="Andale Mono"/>
              </a:rPr>
              <a:t>out /</a:t>
            </a:r>
            <a:r>
              <a:rPr lang="en-US" sz="2800" dirty="0" err="1">
                <a:latin typeface="Andale Mono"/>
                <a:cs typeface="Andale Mono"/>
              </a:rPr>
              <a:t>tmp</a:t>
            </a:r>
            <a:r>
              <a:rPr lang="en-US" sz="2800" dirty="0">
                <a:latin typeface="Andale Mono"/>
                <a:cs typeface="Andale Mono"/>
              </a:rPr>
              <a:t>/</a:t>
            </a:r>
            <a:r>
              <a:rPr lang="en-US" sz="2800" dirty="0" err="1">
                <a:latin typeface="Andale Mono"/>
                <a:cs typeface="Andale Mono"/>
              </a:rPr>
              <a:t>rfc.aes</a:t>
            </a:r>
            <a:r>
              <a:rPr lang="en-US" sz="2800" dirty="0">
                <a:latin typeface="Andale Mono"/>
                <a:cs typeface="Andale Mono"/>
              </a:rPr>
              <a:t> -k "Super Key" -S </a:t>
            </a:r>
            <a:r>
              <a:rPr lang="en-US" sz="2800" dirty="0" smtClean="0">
                <a:latin typeface="Andale Mono"/>
                <a:cs typeface="Andale Mono"/>
              </a:rPr>
              <a:t>01EF</a:t>
            </a:r>
            <a:endParaRPr lang="en-US" sz="2800" dirty="0">
              <a:latin typeface="Andale Mono"/>
              <a:cs typeface="Andale Mono"/>
            </a:endParaRPr>
          </a:p>
          <a:p>
            <a:pPr marL="317500" indent="0" algn="l">
              <a:buFontTx/>
              <a:buNone/>
            </a:pPr>
            <a:r>
              <a:rPr lang="en-US" sz="2800" b="1" dirty="0">
                <a:latin typeface="Andale Mono"/>
                <a:cs typeface="Andale Mono"/>
              </a:rPr>
              <a:t>real	0m0.014s</a:t>
            </a:r>
          </a:p>
          <a:p>
            <a:pPr marL="317500" indent="0" algn="l">
              <a:buFontTx/>
              <a:buNone/>
            </a:pPr>
            <a:r>
              <a:rPr lang="en-US" sz="2800" dirty="0">
                <a:latin typeface="Andale Mono"/>
                <a:cs typeface="Andale Mono"/>
              </a:rPr>
              <a:t>user	0m0.004s</a:t>
            </a:r>
          </a:p>
          <a:p>
            <a:pPr marL="317500" indent="0" algn="l">
              <a:buFontTx/>
              <a:buNone/>
            </a:pPr>
            <a:r>
              <a:rPr lang="en-US" sz="2800" dirty="0">
                <a:latin typeface="Andale Mono"/>
                <a:cs typeface="Andale Mono"/>
              </a:rPr>
              <a:t>sys	</a:t>
            </a:r>
            <a:r>
              <a:rPr lang="en-US" sz="2800" dirty="0" smtClean="0">
                <a:latin typeface="Andale Mono"/>
                <a:cs typeface="Andale Mono"/>
              </a:rPr>
              <a:t>  0m0.003s</a:t>
            </a:r>
            <a:br>
              <a:rPr lang="en-US" sz="2800" dirty="0" smtClean="0">
                <a:latin typeface="Andale Mono"/>
                <a:cs typeface="Andale Mono"/>
              </a:rPr>
            </a:br>
            <a:endParaRPr lang="en-US" sz="2800" dirty="0" smtClean="0">
              <a:latin typeface="Andale Mono"/>
              <a:cs typeface="Andale Mono"/>
            </a:endParaRPr>
          </a:p>
          <a:p>
            <a:pPr marL="317500" indent="0" algn="l">
              <a:buNone/>
            </a:pPr>
            <a:r>
              <a:rPr lang="en-US" sz="2800" dirty="0">
                <a:latin typeface="Andale Mono"/>
                <a:cs typeface="Andale Mono"/>
              </a:rPr>
              <a:t>$ time </a:t>
            </a:r>
            <a:r>
              <a:rPr lang="en-US" sz="2800" dirty="0" err="1">
                <a:latin typeface="Andale Mono"/>
                <a:cs typeface="Andale Mono"/>
              </a:rPr>
              <a:t>gpg</a:t>
            </a:r>
            <a:r>
              <a:rPr lang="en-US" sz="2800" dirty="0">
                <a:latin typeface="Andale Mono"/>
                <a:cs typeface="Andale Mono"/>
              </a:rPr>
              <a:t> -a -u 57AB3358 -r 77659F3E -e ./rfc791.</a:t>
            </a:r>
            <a:r>
              <a:rPr lang="en-US" sz="2800" dirty="0" smtClean="0">
                <a:latin typeface="Andale Mono"/>
                <a:cs typeface="Andale Mono"/>
              </a:rPr>
              <a:t>txt</a:t>
            </a:r>
            <a:endParaRPr lang="en-US" sz="2800" dirty="0">
              <a:latin typeface="Andale Mono"/>
              <a:cs typeface="Andale Mono"/>
            </a:endParaRPr>
          </a:p>
          <a:p>
            <a:pPr marL="317500" indent="0" algn="l">
              <a:buNone/>
            </a:pPr>
            <a:r>
              <a:rPr lang="en-US" sz="2800" b="1" dirty="0">
                <a:latin typeface="Andale Mono"/>
                <a:cs typeface="Andale Mono"/>
              </a:rPr>
              <a:t>real	0m0.069s</a:t>
            </a:r>
          </a:p>
          <a:p>
            <a:pPr marL="317500" indent="0" algn="l">
              <a:buNone/>
            </a:pPr>
            <a:r>
              <a:rPr lang="en-US" sz="2800" dirty="0">
                <a:latin typeface="Andale Mono"/>
                <a:cs typeface="Andale Mono"/>
              </a:rPr>
              <a:t>user	0m0.048s</a:t>
            </a:r>
          </a:p>
          <a:p>
            <a:pPr marL="317500" indent="0" algn="l">
              <a:buNone/>
            </a:pPr>
            <a:r>
              <a:rPr lang="en-US" sz="2800" dirty="0">
                <a:latin typeface="Andale Mono"/>
                <a:cs typeface="Andale Mono"/>
              </a:rPr>
              <a:t>sys	</a:t>
            </a:r>
            <a:r>
              <a:rPr lang="en-US" sz="2800" dirty="0" smtClean="0">
                <a:latin typeface="Andale Mono"/>
                <a:cs typeface="Andale Mono"/>
              </a:rPr>
              <a:t>   0m0.008s</a:t>
            </a:r>
            <a:endParaRPr lang="en-US" sz="2800" dirty="0">
              <a:latin typeface="Andale Mono"/>
              <a:cs typeface="Andale Mono"/>
            </a:endParaRPr>
          </a:p>
        </p:txBody>
      </p:sp>
      <p:sp>
        <p:nvSpPr>
          <p:cNvPr id="3" name="TextBox 2"/>
          <p:cNvSpPr txBox="1"/>
          <p:nvPr/>
        </p:nvSpPr>
        <p:spPr>
          <a:xfrm>
            <a:off x="3618211" y="8712436"/>
            <a:ext cx="5622282"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200" b="0" i="0" u="none" strike="noStrike" cap="none" spc="0" normalizeH="0" baseline="0" dirty="0" smtClean="0">
                <a:ln>
                  <a:noFill/>
                </a:ln>
                <a:solidFill>
                  <a:srgbClr val="000000"/>
                </a:solidFill>
                <a:effectLst/>
                <a:uFillTx/>
                <a:latin typeface="+mn-lt"/>
                <a:ea typeface="+mn-ea"/>
                <a:cs typeface="+mn-cs"/>
                <a:sym typeface="Gill Sans"/>
              </a:rPr>
              <a:t>GPG is 4,93</a:t>
            </a:r>
            <a:r>
              <a:rPr kumimoji="0" lang="en-US" sz="4200" b="0" i="0" u="none" strike="noStrike" cap="none" spc="0" normalizeH="0" dirty="0" smtClean="0">
                <a:ln>
                  <a:noFill/>
                </a:ln>
                <a:solidFill>
                  <a:srgbClr val="000000"/>
                </a:solidFill>
                <a:effectLst/>
                <a:uFillTx/>
                <a:latin typeface="+mn-lt"/>
                <a:ea typeface="+mn-ea"/>
                <a:cs typeface="+mn-cs"/>
                <a:sym typeface="Gill Sans"/>
              </a:rPr>
              <a:t> time slower!</a:t>
            </a:r>
            <a:endParaRPr kumimoji="0" lang="en-US" sz="4200" b="0" i="0" u="none" strike="noStrike" cap="none" spc="0" normalizeH="0" baseline="0" dirty="0">
              <a:ln>
                <a:noFill/>
              </a:ln>
              <a:solidFill>
                <a:srgbClr val="000000"/>
              </a:solidFill>
              <a:effectLst/>
              <a:uFillTx/>
              <a:latin typeface="+mn-lt"/>
              <a:ea typeface="+mn-ea"/>
              <a:cs typeface="+mn-cs"/>
              <a:sym typeface="Gill Sans"/>
            </a:endParaRPr>
          </a:p>
        </p:txBody>
      </p:sp>
    </p:spTree>
    <p:extLst>
      <p:ext uri="{BB962C8B-B14F-4D97-AF65-F5344CB8AC3E}">
        <p14:creationId xmlns:p14="http://schemas.microsoft.com/office/powerpoint/2010/main" val="76057132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hape 50"/>
          <p:cNvSpPr>
            <a:spLocks noGrp="1"/>
          </p:cNvSpPr>
          <p:nvPr>
            <p:ph type="title"/>
          </p:nvPr>
        </p:nvSpPr>
        <p:spPr>
          <a:xfrm>
            <a:off x="0" y="254000"/>
            <a:ext cx="13004799" cy="2438400"/>
          </a:xfrm>
          <a:prstGeom prst="rect">
            <a:avLst/>
          </a:prstGeom>
        </p:spPr>
        <p:txBody>
          <a:bodyPr/>
          <a:lstStyle/>
          <a:p>
            <a:pPr lvl="0">
              <a:defRPr sz="1800"/>
            </a:pPr>
            <a:r>
              <a:rPr lang="nl-BE" sz="7200" dirty="0" smtClean="0"/>
              <a:t>This talk is recorded</a:t>
            </a:r>
            <a:endParaRPr sz="7200" dirty="0"/>
          </a:p>
        </p:txBody>
      </p:sp>
      <p:pic>
        <p:nvPicPr>
          <p:cNvPr id="2050" name="Picture 2" descr="File:You Are Being Watched - geograph.org.uk - 180653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0294" y="2164659"/>
            <a:ext cx="5691705" cy="75889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p:cNvSpPr>
          <p:nvPr>
            <p:ph type="title"/>
          </p:nvPr>
        </p:nvSpPr>
        <p:spPr>
          <a:prstGeom prst="rect">
            <a:avLst/>
          </a:prstGeom>
        </p:spPr>
        <p:txBody>
          <a:bodyPr/>
          <a:lstStyle/>
          <a:p>
            <a:pPr lvl="0">
              <a:defRPr sz="1800"/>
            </a:pPr>
            <a:r>
              <a:rPr sz="8400" dirty="0" smtClean="0"/>
              <a:t>Key</a:t>
            </a:r>
            <a:r>
              <a:rPr lang="nl-BE" sz="8400" dirty="0" smtClean="0"/>
              <a:t>l</a:t>
            </a:r>
            <a:r>
              <a:rPr sz="8400" dirty="0" smtClean="0"/>
              <a:t>ength</a:t>
            </a:r>
            <a:r>
              <a:rPr lang="nl-BE" sz="8400" dirty="0" smtClean="0"/>
              <a:t>s</a:t>
            </a:r>
            <a:endParaRPr sz="8400" dirty="0"/>
          </a:p>
        </p:txBody>
      </p:sp>
      <p:sp>
        <p:nvSpPr>
          <p:cNvPr id="146" name="Shape 146"/>
          <p:cNvSpPr>
            <a:spLocks noGrp="1"/>
          </p:cNvSpPr>
          <p:nvPr>
            <p:ph type="body" idx="1"/>
          </p:nvPr>
        </p:nvSpPr>
        <p:spPr>
          <a:xfrm>
            <a:off x="1270000" y="2260600"/>
            <a:ext cx="10464800" cy="7059067"/>
          </a:xfrm>
          <a:prstGeom prst="rect">
            <a:avLst/>
          </a:prstGeom>
        </p:spPr>
        <p:txBody>
          <a:bodyPr/>
          <a:lstStyle/>
          <a:p>
            <a:pPr marL="0" lvl="0" indent="0" defTabSz="457200">
              <a:spcBef>
                <a:spcPts val="1200"/>
              </a:spcBef>
              <a:buSzTx/>
              <a:buNone/>
              <a:defRPr sz="1800"/>
            </a:pPr>
            <a:r>
              <a:rPr sz="3600" i="1" dirty="0">
                <a:latin typeface="Times Roman"/>
                <a:ea typeface="Times Roman"/>
                <a:cs typeface="Times Roman"/>
                <a:sym typeface="Times Roman"/>
              </a:rPr>
              <a:t>On the choice between AES256 and AES128: I would never consider using AES256, just like I don’t wear a helmet when I sit inside my car. It’s too much bother for the epsilon improvement in security.”</a:t>
            </a:r>
            <a:endParaRPr sz="3600" dirty="0">
              <a:latin typeface="Times Roman"/>
              <a:ea typeface="Times Roman"/>
              <a:cs typeface="Times Roman"/>
              <a:sym typeface="Times Roman"/>
            </a:endParaRPr>
          </a:p>
          <a:p>
            <a:pPr marL="0" lvl="0" indent="0" defTabSz="457200">
              <a:spcBef>
                <a:spcPts val="1200"/>
              </a:spcBef>
              <a:buSzTx/>
              <a:buNone/>
              <a:defRPr sz="1800"/>
            </a:pPr>
            <a:r>
              <a:rPr sz="3200" dirty="0">
                <a:latin typeface="Times Roman"/>
                <a:ea typeface="Times Roman"/>
                <a:cs typeface="Times Roman"/>
                <a:sym typeface="Times Roman"/>
              </a:rPr>
              <a:t>— Vincent Rijmen in a personal mail exchange Dec </a:t>
            </a:r>
            <a:r>
              <a:rPr sz="3200" dirty="0" smtClean="0">
                <a:latin typeface="Times Roman"/>
                <a:ea typeface="Times Roman"/>
                <a:cs typeface="Times Roman"/>
                <a:sym typeface="Times Roman"/>
              </a:rPr>
              <a:t>2013</a:t>
            </a:r>
            <a:endParaRPr sz="3200" dirty="0">
              <a:latin typeface="Times Roman"/>
              <a:ea typeface="Times Roman"/>
              <a:cs typeface="Times Roman"/>
              <a:sym typeface="Times Roman"/>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Keylengths</a:t>
            </a:r>
            <a:endParaRPr lang="de-DE" dirty="0"/>
          </a:p>
        </p:txBody>
      </p:sp>
      <p:sp>
        <p:nvSpPr>
          <p:cNvPr id="3" name="Inhaltsplatzhalter 2"/>
          <p:cNvSpPr>
            <a:spLocks noGrp="1"/>
          </p:cNvSpPr>
          <p:nvPr>
            <p:ph idx="1"/>
          </p:nvPr>
        </p:nvSpPr>
        <p:spPr/>
        <p:txBody>
          <a:bodyPr>
            <a:normAutofit fontScale="85000" lnSpcReduction="20000"/>
          </a:bodyPr>
          <a:lstStyle/>
          <a:p>
            <a:r>
              <a:rPr lang="de-DE" dirty="0"/>
              <a:t>http://www.keylength.com/ </a:t>
            </a:r>
          </a:p>
          <a:p>
            <a:r>
              <a:rPr lang="de-DE" dirty="0" smtClean="0"/>
              <a:t>Recommended </a:t>
            </a:r>
            <a:r>
              <a:rPr lang="de-DE" dirty="0" err="1" smtClean="0"/>
              <a:t>Keylengths</a:t>
            </a:r>
            <a:r>
              <a:rPr lang="de-DE" dirty="0" smtClean="0"/>
              <a:t>, </a:t>
            </a:r>
            <a:r>
              <a:rPr lang="de-DE" dirty="0" err="1" smtClean="0"/>
              <a:t>Hashing</a:t>
            </a:r>
            <a:r>
              <a:rPr lang="de-DE" dirty="0" smtClean="0"/>
              <a:t> </a:t>
            </a:r>
            <a:r>
              <a:rPr lang="de-DE" dirty="0" err="1" smtClean="0"/>
              <a:t>algorithms</a:t>
            </a:r>
            <a:r>
              <a:rPr lang="de-DE" dirty="0" smtClean="0"/>
              <a:t>, etc.</a:t>
            </a:r>
          </a:p>
          <a:p>
            <a:r>
              <a:rPr lang="de-DE" dirty="0" err="1" smtClean="0"/>
              <a:t>Currently</a:t>
            </a:r>
            <a:r>
              <a:rPr lang="de-DE" dirty="0" smtClean="0"/>
              <a:t>:</a:t>
            </a:r>
          </a:p>
          <a:p>
            <a:pPr lvl="1"/>
            <a:r>
              <a:rPr lang="de-DE" dirty="0" smtClean="0"/>
              <a:t>RSA: &gt;= 3248 </a:t>
            </a:r>
            <a:r>
              <a:rPr lang="de-DE" dirty="0" err="1" smtClean="0"/>
              <a:t>bits</a:t>
            </a:r>
            <a:r>
              <a:rPr lang="de-DE" dirty="0" smtClean="0"/>
              <a:t> (</a:t>
            </a:r>
            <a:r>
              <a:rPr lang="de-DE" dirty="0" err="1" smtClean="0"/>
              <a:t>Ecrypt</a:t>
            </a:r>
            <a:r>
              <a:rPr lang="de-DE" dirty="0" smtClean="0"/>
              <a:t> II)	</a:t>
            </a:r>
          </a:p>
          <a:p>
            <a:pPr lvl="1"/>
            <a:r>
              <a:rPr lang="de-DE" dirty="0" smtClean="0"/>
              <a:t>ECC: &gt;= 256	</a:t>
            </a:r>
          </a:p>
          <a:p>
            <a:pPr lvl="1"/>
            <a:r>
              <a:rPr lang="de-DE" dirty="0" smtClean="0"/>
              <a:t>SHA 2+ (SHA 256,…)</a:t>
            </a:r>
          </a:p>
          <a:p>
            <a:pPr lvl="1"/>
            <a:r>
              <a:rPr lang="de-DE" dirty="0" smtClean="0"/>
              <a:t>AES 128 </a:t>
            </a:r>
            <a:r>
              <a:rPr lang="de-DE" dirty="0" err="1" smtClean="0"/>
              <a:t>is</a:t>
            </a:r>
            <a:r>
              <a:rPr lang="de-DE" dirty="0" smtClean="0"/>
              <a:t> </a:t>
            </a:r>
            <a:r>
              <a:rPr lang="de-DE" dirty="0" err="1" smtClean="0"/>
              <a:t>good</a:t>
            </a:r>
            <a:r>
              <a:rPr lang="de-DE" dirty="0" smtClean="0"/>
              <a:t> </a:t>
            </a:r>
            <a:r>
              <a:rPr lang="de-DE" dirty="0" err="1" smtClean="0"/>
              <a:t>enough</a:t>
            </a:r>
            <a:endParaRPr lang="de-DE" dirty="0" smtClean="0"/>
          </a:p>
        </p:txBody>
      </p:sp>
    </p:spTree>
    <p:extLst>
      <p:ext uri="{BB962C8B-B14F-4D97-AF65-F5344CB8AC3E}">
        <p14:creationId xmlns:p14="http://schemas.microsoft.com/office/powerpoint/2010/main" val="1361184217"/>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pasted-image.pdf"/>
          <p:cNvPicPr/>
          <p:nvPr/>
        </p:nvPicPr>
        <p:blipFill>
          <a:blip r:embed="rId3">
            <a:extLst/>
          </a:blip>
          <a:stretch>
            <a:fillRect/>
          </a:stretch>
        </p:blipFill>
        <p:spPr>
          <a:xfrm>
            <a:off x="1011598" y="63435"/>
            <a:ext cx="10981603" cy="962673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4-06-06 at 18.24.2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61652"/>
            <a:ext cx="13040673" cy="5546375"/>
          </a:xfrm>
          <a:prstGeom prst="rect">
            <a:avLst/>
          </a:prstGeom>
        </p:spPr>
      </p:pic>
    </p:spTree>
    <p:extLst>
      <p:ext uri="{BB962C8B-B14F-4D97-AF65-F5344CB8AC3E}">
        <p14:creationId xmlns:p14="http://schemas.microsoft.com/office/powerpoint/2010/main" val="81643668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title"/>
          </p:nvPr>
        </p:nvSpPr>
        <p:spPr>
          <a:prstGeom prst="rect">
            <a:avLst/>
          </a:prstGeom>
        </p:spPr>
        <p:txBody>
          <a:bodyPr/>
          <a:lstStyle/>
          <a:p>
            <a:pPr lvl="0">
              <a:defRPr sz="1800"/>
            </a:pPr>
            <a:r>
              <a:rPr sz="8400"/>
              <a:t>BetterCrypto CipherSuite</a:t>
            </a:r>
          </a:p>
        </p:txBody>
      </p:sp>
      <p:sp>
        <p:nvSpPr>
          <p:cNvPr id="133" name="Shape 133"/>
          <p:cNvSpPr>
            <a:spLocks noGrp="1"/>
          </p:cNvSpPr>
          <p:nvPr>
            <p:ph type="body" idx="1"/>
          </p:nvPr>
        </p:nvSpPr>
        <p:spPr>
          <a:xfrm>
            <a:off x="1270000" y="2908300"/>
            <a:ext cx="10464800" cy="6330355"/>
          </a:xfrm>
          <a:prstGeom prst="rect">
            <a:avLst/>
          </a:prstGeom>
        </p:spPr>
        <p:txBody>
          <a:bodyPr/>
          <a:lstStyle/>
          <a:p>
            <a:pPr lvl="0">
              <a:defRPr sz="1800"/>
            </a:pPr>
            <a:r>
              <a:rPr sz="4200" dirty="0"/>
              <a:t>2 cipher suites</a:t>
            </a:r>
          </a:p>
          <a:p>
            <a:pPr lvl="1">
              <a:defRPr sz="1800"/>
            </a:pPr>
            <a:r>
              <a:rPr sz="4200" dirty="0"/>
              <a:t>version A</a:t>
            </a:r>
          </a:p>
          <a:p>
            <a:pPr lvl="2">
              <a:defRPr sz="1800"/>
            </a:pPr>
            <a:r>
              <a:rPr lang="nl-BE" sz="4200" dirty="0" smtClean="0"/>
              <a:t>st</a:t>
            </a:r>
            <a:r>
              <a:rPr sz="4200" dirty="0" smtClean="0"/>
              <a:t>ronger</a:t>
            </a:r>
            <a:endParaRPr sz="4200" dirty="0"/>
          </a:p>
          <a:p>
            <a:pPr lvl="2">
              <a:defRPr sz="1800"/>
            </a:pPr>
            <a:r>
              <a:rPr lang="nl-BE" sz="4200" dirty="0" smtClean="0"/>
              <a:t>fewer </a:t>
            </a:r>
            <a:r>
              <a:rPr sz="4200" dirty="0" smtClean="0"/>
              <a:t>supported client</a:t>
            </a:r>
            <a:r>
              <a:rPr lang="nl-BE" sz="4200" dirty="0" smtClean="0"/>
              <a:t>s</a:t>
            </a:r>
            <a:endParaRPr sz="4200" dirty="0"/>
          </a:p>
          <a:p>
            <a:pPr lvl="1">
              <a:defRPr sz="1800"/>
            </a:pPr>
            <a:r>
              <a:rPr sz="4200" dirty="0"/>
              <a:t>version B</a:t>
            </a:r>
          </a:p>
          <a:p>
            <a:pPr lvl="2">
              <a:defRPr sz="1800"/>
            </a:pPr>
            <a:r>
              <a:rPr sz="4200" dirty="0"/>
              <a:t>weaker</a:t>
            </a:r>
          </a:p>
          <a:p>
            <a:pPr lvl="2">
              <a:defRPr sz="1800"/>
            </a:pPr>
            <a:r>
              <a:rPr sz="4200" dirty="0"/>
              <a:t>more “universal”</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Some</a:t>
            </a:r>
            <a:r>
              <a:rPr lang="de-DE" dirty="0" smtClean="0"/>
              <a:t> </a:t>
            </a:r>
            <a:r>
              <a:rPr lang="de-DE" dirty="0" err="1" smtClean="0"/>
              <a:t>general</a:t>
            </a:r>
            <a:r>
              <a:rPr lang="de-DE" dirty="0" smtClean="0"/>
              <a:t> </a:t>
            </a:r>
            <a:r>
              <a:rPr lang="de-DE" dirty="0" err="1" smtClean="0"/>
              <a:t>thoughts</a:t>
            </a:r>
            <a:r>
              <a:rPr lang="de-DE" dirty="0" smtClean="0"/>
              <a:t> on </a:t>
            </a:r>
            <a:r>
              <a:rPr lang="de-DE" dirty="0" err="1" smtClean="0"/>
              <a:t>settings</a:t>
            </a:r>
            <a:endParaRPr lang="de-DE" dirty="0"/>
          </a:p>
        </p:txBody>
      </p:sp>
      <p:sp>
        <p:nvSpPr>
          <p:cNvPr id="3" name="Inhaltsplatzhalter 2"/>
          <p:cNvSpPr>
            <a:spLocks noGrp="1"/>
          </p:cNvSpPr>
          <p:nvPr>
            <p:ph idx="1"/>
          </p:nvPr>
        </p:nvSpPr>
        <p:spPr>
          <a:xfrm>
            <a:off x="1270000" y="3262454"/>
            <a:ext cx="10464800" cy="5715000"/>
          </a:xfrm>
        </p:spPr>
        <p:txBody>
          <a:bodyPr>
            <a:normAutofit/>
          </a:bodyPr>
          <a:lstStyle/>
          <a:p>
            <a:r>
              <a:rPr lang="de-DE" sz="4800" dirty="0"/>
              <a:t>General</a:t>
            </a:r>
          </a:p>
          <a:p>
            <a:pPr lvl="1"/>
            <a:r>
              <a:rPr lang="de-DE" sz="3600" dirty="0" err="1"/>
              <a:t>Disable</a:t>
            </a:r>
            <a:r>
              <a:rPr lang="de-DE" sz="3600" dirty="0"/>
              <a:t> SSL 2.0 (</a:t>
            </a:r>
            <a:r>
              <a:rPr lang="de-DE" sz="3600" dirty="0" err="1"/>
              <a:t>weak</a:t>
            </a:r>
            <a:r>
              <a:rPr lang="de-DE" sz="3600" dirty="0"/>
              <a:t> </a:t>
            </a:r>
            <a:r>
              <a:rPr lang="de-DE" sz="3600" dirty="0" err="1"/>
              <a:t>algorithms</a:t>
            </a:r>
            <a:r>
              <a:rPr lang="de-DE" sz="3600" dirty="0"/>
              <a:t>)</a:t>
            </a:r>
          </a:p>
          <a:p>
            <a:pPr lvl="1"/>
            <a:r>
              <a:rPr lang="de-DE" sz="3600" dirty="0" err="1"/>
              <a:t>Disable</a:t>
            </a:r>
            <a:r>
              <a:rPr lang="de-DE" sz="3600" dirty="0"/>
              <a:t> SSL 3.0 (BEAST </a:t>
            </a:r>
            <a:r>
              <a:rPr lang="de-DE" sz="3600" dirty="0" err="1"/>
              <a:t>vs</a:t>
            </a:r>
            <a:r>
              <a:rPr lang="de-DE" sz="3600" dirty="0"/>
              <a:t> IE/XP)</a:t>
            </a:r>
          </a:p>
          <a:p>
            <a:pPr lvl="1"/>
            <a:r>
              <a:rPr lang="de-DE" sz="3600" dirty="0" err="1"/>
              <a:t>Enable</a:t>
            </a:r>
            <a:r>
              <a:rPr lang="de-DE" sz="3600" dirty="0"/>
              <a:t> TLS 1.0 </a:t>
            </a:r>
            <a:r>
              <a:rPr lang="de-DE" sz="3600" dirty="0" err="1"/>
              <a:t>or</a:t>
            </a:r>
            <a:r>
              <a:rPr lang="de-DE" sz="3600" dirty="0"/>
              <a:t> </a:t>
            </a:r>
            <a:r>
              <a:rPr lang="de-DE" sz="3600" dirty="0" err="1" smtClean="0"/>
              <a:t>preferably</a:t>
            </a:r>
            <a:r>
              <a:rPr lang="de-DE" sz="3600" dirty="0" smtClean="0"/>
              <a:t> </a:t>
            </a:r>
            <a:r>
              <a:rPr lang="de-DE" sz="3600" dirty="0" err="1" smtClean="0"/>
              <a:t>better</a:t>
            </a:r>
            <a:endParaRPr lang="de-DE" sz="3600" dirty="0"/>
          </a:p>
          <a:p>
            <a:pPr lvl="1"/>
            <a:r>
              <a:rPr lang="de-DE" sz="3600" dirty="0" err="1"/>
              <a:t>Disable</a:t>
            </a:r>
            <a:r>
              <a:rPr lang="de-DE" sz="3600" dirty="0"/>
              <a:t> TLS-</a:t>
            </a:r>
            <a:r>
              <a:rPr lang="de-DE" sz="3600" dirty="0" err="1"/>
              <a:t>Compression</a:t>
            </a:r>
            <a:r>
              <a:rPr lang="de-DE" sz="3600" dirty="0"/>
              <a:t> (SSL-CRIME </a:t>
            </a:r>
            <a:r>
              <a:rPr lang="de-DE" sz="3600" dirty="0" err="1"/>
              <a:t>Attack</a:t>
            </a:r>
            <a:r>
              <a:rPr lang="de-DE" sz="3600" dirty="0"/>
              <a:t>)</a:t>
            </a:r>
          </a:p>
          <a:p>
            <a:pPr lvl="1"/>
            <a:r>
              <a:rPr lang="de-DE" sz="3600" dirty="0" err="1"/>
              <a:t>Implement</a:t>
            </a:r>
            <a:r>
              <a:rPr lang="de-DE" sz="3600" dirty="0"/>
              <a:t> HSTS (HTTP </a:t>
            </a:r>
            <a:r>
              <a:rPr lang="de-DE" sz="3600" dirty="0" err="1"/>
              <a:t>Strict</a:t>
            </a:r>
            <a:r>
              <a:rPr lang="de-DE" sz="3600" dirty="0"/>
              <a:t> Transport Security</a:t>
            </a:r>
            <a:r>
              <a:rPr lang="de-DE" sz="3600" dirty="0" smtClean="0"/>
              <a:t>)</a:t>
            </a:r>
            <a:endParaRPr lang="de-DE" sz="3600" dirty="0"/>
          </a:p>
        </p:txBody>
      </p:sp>
    </p:spTree>
    <p:extLst>
      <p:ext uri="{BB962C8B-B14F-4D97-AF65-F5344CB8AC3E}">
        <p14:creationId xmlns:p14="http://schemas.microsoft.com/office/powerpoint/2010/main" val="190078819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p:cNvSpPr>
          <p:nvPr>
            <p:ph type="title"/>
          </p:nvPr>
        </p:nvSpPr>
        <p:spPr>
          <a:prstGeom prst="rect">
            <a:avLst/>
          </a:prstGeom>
        </p:spPr>
        <p:txBody>
          <a:bodyPr/>
          <a:lstStyle/>
          <a:p>
            <a:pPr lvl="0">
              <a:defRPr sz="1800"/>
            </a:pPr>
            <a:r>
              <a:rPr sz="8400"/>
              <a:t>Cipher Suite A</a:t>
            </a:r>
          </a:p>
        </p:txBody>
      </p:sp>
      <p:sp>
        <p:nvSpPr>
          <p:cNvPr id="136" name="Shape 136"/>
          <p:cNvSpPr>
            <a:spLocks noGrp="1"/>
          </p:cNvSpPr>
          <p:nvPr>
            <p:ph type="body" idx="1"/>
          </p:nvPr>
        </p:nvSpPr>
        <p:spPr>
          <a:xfrm>
            <a:off x="1270000" y="2501900"/>
            <a:ext cx="10464800" cy="4216400"/>
          </a:xfrm>
          <a:prstGeom prst="rect">
            <a:avLst/>
          </a:prstGeom>
        </p:spPr>
        <p:txBody>
          <a:bodyPr/>
          <a:lstStyle/>
          <a:p>
            <a:pPr lvl="0">
              <a:defRPr sz="1800"/>
            </a:pPr>
            <a:r>
              <a:rPr sz="4200"/>
              <a:t>TLS 1.2</a:t>
            </a:r>
          </a:p>
          <a:p>
            <a:pPr lvl="0">
              <a:defRPr sz="1800"/>
            </a:pPr>
            <a:r>
              <a:rPr sz="4200"/>
              <a:t>Perfect forward secrecy / ephemeral Diffie Hellman</a:t>
            </a:r>
          </a:p>
          <a:p>
            <a:pPr lvl="0">
              <a:defRPr sz="1800"/>
            </a:pPr>
            <a:r>
              <a:rPr sz="4200"/>
              <a:t>Strong MACs (SHA-2) or</a:t>
            </a:r>
          </a:p>
          <a:p>
            <a:pPr lvl="0">
              <a:defRPr sz="1800"/>
            </a:pPr>
            <a:r>
              <a:rPr sz="4200"/>
              <a:t>GCM as Authenticated Encryption scheme</a:t>
            </a:r>
          </a:p>
        </p:txBody>
      </p:sp>
      <p:pic>
        <p:nvPicPr>
          <p:cNvPr id="137" name="pasted-image.pdf"/>
          <p:cNvPicPr/>
          <p:nvPr/>
        </p:nvPicPr>
        <p:blipFill>
          <a:blip r:embed="rId3">
            <a:extLst/>
          </a:blip>
          <a:stretch>
            <a:fillRect/>
          </a:stretch>
        </p:blipFill>
        <p:spPr>
          <a:xfrm>
            <a:off x="356578" y="7020837"/>
            <a:ext cx="12291644" cy="24384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p:cNvSpPr>
          <p:nvPr>
            <p:ph type="title"/>
          </p:nvPr>
        </p:nvSpPr>
        <p:spPr>
          <a:prstGeom prst="rect">
            <a:avLst/>
          </a:prstGeom>
        </p:spPr>
        <p:txBody>
          <a:bodyPr/>
          <a:lstStyle/>
          <a:p>
            <a:pPr lvl="0">
              <a:defRPr sz="1800"/>
            </a:pPr>
            <a:r>
              <a:rPr sz="8400"/>
              <a:t>CiperSuite B</a:t>
            </a:r>
          </a:p>
        </p:txBody>
      </p:sp>
      <p:sp>
        <p:nvSpPr>
          <p:cNvPr id="140" name="Shape 140"/>
          <p:cNvSpPr>
            <a:spLocks noGrp="1"/>
          </p:cNvSpPr>
          <p:nvPr>
            <p:ph type="body" idx="1"/>
          </p:nvPr>
        </p:nvSpPr>
        <p:spPr>
          <a:xfrm>
            <a:off x="1270000" y="4597474"/>
            <a:ext cx="10464800" cy="2057252"/>
          </a:xfrm>
          <a:prstGeom prst="rect">
            <a:avLst/>
          </a:prstGeom>
        </p:spPr>
        <p:txBody>
          <a:bodyPr/>
          <a:lstStyle/>
          <a:p>
            <a:pPr lvl="0">
              <a:defRPr sz="1800"/>
            </a:pPr>
            <a:r>
              <a:rPr sz="4200"/>
              <a:t>TLS 1.2, TLS 1.1, TLS 1.0</a:t>
            </a:r>
          </a:p>
          <a:p>
            <a:pPr lvl="0">
              <a:defRPr sz="1800"/>
            </a:pPr>
            <a:r>
              <a:rPr sz="4200"/>
              <a:t>Allowing SHA-1</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pPr lvl="0">
              <a:defRPr sz="1800"/>
            </a:pPr>
            <a:r>
              <a:rPr sz="8400"/>
              <a:t>Cipher Suite B</a:t>
            </a:r>
          </a:p>
        </p:txBody>
      </p:sp>
      <p:pic>
        <p:nvPicPr>
          <p:cNvPr id="143" name="pasted-image.pdf"/>
          <p:cNvPicPr/>
          <p:nvPr/>
        </p:nvPicPr>
        <p:blipFill>
          <a:blip r:embed="rId3">
            <a:extLst/>
          </a:blip>
          <a:stretch>
            <a:fillRect/>
          </a:stretch>
        </p:blipFill>
        <p:spPr>
          <a:xfrm>
            <a:off x="696412" y="2135648"/>
            <a:ext cx="11611976" cy="7623047"/>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270000" y="0"/>
            <a:ext cx="10464800" cy="1822421"/>
          </a:xfrm>
          <a:prstGeom prst="rect">
            <a:avLst/>
          </a:prstGeom>
        </p:spPr>
        <p:txBody>
          <a:bodyPr/>
          <a:lstStyle/>
          <a:p>
            <a:pPr lvl="0">
              <a:defRPr sz="1800"/>
            </a:pPr>
            <a:r>
              <a:rPr sz="8400" dirty="0"/>
              <a:t>Compatibility (B suite)</a:t>
            </a:r>
          </a:p>
        </p:txBody>
      </p:sp>
      <p:pic>
        <p:nvPicPr>
          <p:cNvPr id="151" name="pasted-image.pdf"/>
          <p:cNvPicPr/>
          <p:nvPr/>
        </p:nvPicPr>
        <p:blipFill>
          <a:blip r:embed="rId3">
            <a:extLst/>
          </a:blip>
          <a:stretch>
            <a:fillRect/>
          </a:stretch>
        </p:blipFill>
        <p:spPr>
          <a:xfrm>
            <a:off x="1561386" y="1527285"/>
            <a:ext cx="10173414" cy="8214183"/>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Why</a:t>
            </a:r>
            <a:r>
              <a:rPr lang="de-DE" dirty="0" smtClean="0"/>
              <a:t> </a:t>
            </a:r>
            <a:r>
              <a:rPr lang="de-DE" dirty="0" err="1" smtClean="0"/>
              <a:t>better</a:t>
            </a:r>
            <a:r>
              <a:rPr lang="de-DE" dirty="0" smtClean="0"/>
              <a:t> </a:t>
            </a:r>
            <a:r>
              <a:rPr lang="de-DE" dirty="0" err="1" smtClean="0"/>
              <a:t>crypto</a:t>
            </a:r>
            <a:r>
              <a:rPr lang="de-DE" dirty="0" smtClean="0"/>
              <a:t>?</a:t>
            </a:r>
            <a:endParaRPr lang="de-DE" dirty="0"/>
          </a:p>
        </p:txBody>
      </p:sp>
    </p:spTree>
    <p:extLst>
      <p:ext uri="{BB962C8B-B14F-4D97-AF65-F5344CB8AC3E}">
        <p14:creationId xmlns:p14="http://schemas.microsoft.com/office/powerpoint/2010/main" val="42210372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Practical Settings</a:t>
            </a:r>
            <a:endParaRPr lang="en-US" dirty="0"/>
          </a:p>
        </p:txBody>
      </p:sp>
      <p:pic>
        <p:nvPicPr>
          <p:cNvPr id="2" name="Picture 1"/>
          <p:cNvPicPr>
            <a:picLocks noChangeAspect="1"/>
          </p:cNvPicPr>
          <p:nvPr/>
        </p:nvPicPr>
        <p:blipFill>
          <a:blip r:embed="rId2"/>
          <a:stretch>
            <a:fillRect/>
          </a:stretch>
        </p:blipFill>
        <p:spPr>
          <a:xfrm>
            <a:off x="2110991" y="1416934"/>
            <a:ext cx="8923599" cy="5949066"/>
          </a:xfrm>
          <a:prstGeom prst="rect">
            <a:avLst/>
          </a:prstGeom>
        </p:spPr>
      </p:pic>
    </p:spTree>
    <p:extLst>
      <p:ext uri="{BB962C8B-B14F-4D97-AF65-F5344CB8AC3E}">
        <p14:creationId xmlns:p14="http://schemas.microsoft.com/office/powerpoint/2010/main" val="409412148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pPr lvl="0">
              <a:defRPr sz="1800"/>
            </a:pPr>
            <a:r>
              <a:rPr sz="8400"/>
              <a:t>Tools covered</a:t>
            </a:r>
          </a:p>
        </p:txBody>
      </p:sp>
      <p:sp>
        <p:nvSpPr>
          <p:cNvPr id="154" name="Shape 154"/>
          <p:cNvSpPr>
            <a:spLocks noGrp="1"/>
          </p:cNvSpPr>
          <p:nvPr>
            <p:ph type="body" idx="1"/>
          </p:nvPr>
        </p:nvSpPr>
        <p:spPr>
          <a:prstGeom prst="rect">
            <a:avLst/>
          </a:prstGeom>
        </p:spPr>
        <p:txBody>
          <a:bodyPr/>
          <a:lstStyle/>
          <a:p>
            <a:pPr lvl="0">
              <a:defRPr sz="1800"/>
            </a:pPr>
            <a:r>
              <a:rPr sz="4200"/>
              <a:t>Webservers</a:t>
            </a:r>
          </a:p>
          <a:p>
            <a:pPr lvl="1">
              <a:defRPr sz="1800"/>
            </a:pPr>
            <a:r>
              <a:rPr sz="4200"/>
              <a:t>Apache</a:t>
            </a:r>
          </a:p>
          <a:p>
            <a:pPr lvl="1">
              <a:defRPr sz="1800"/>
            </a:pPr>
            <a:r>
              <a:rPr sz="4200"/>
              <a:t>lighttpd</a:t>
            </a:r>
          </a:p>
          <a:p>
            <a:pPr lvl="1">
              <a:defRPr sz="1800"/>
            </a:pPr>
            <a:r>
              <a:rPr sz="4200"/>
              <a:t>nginx</a:t>
            </a:r>
          </a:p>
          <a:p>
            <a:pPr lvl="1">
              <a:defRPr sz="1800"/>
            </a:pPr>
            <a:r>
              <a:rPr sz="4200"/>
              <a:t>Microsoft IIS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p>
            <a:pPr lvl="0">
              <a:defRPr sz="1800"/>
            </a:pPr>
            <a:r>
              <a:rPr sz="8400"/>
              <a:t>Tools covered</a:t>
            </a:r>
          </a:p>
        </p:txBody>
      </p:sp>
      <p:sp>
        <p:nvSpPr>
          <p:cNvPr id="157" name="Shape 157"/>
          <p:cNvSpPr>
            <a:spLocks noGrp="1"/>
          </p:cNvSpPr>
          <p:nvPr>
            <p:ph type="body" idx="1"/>
          </p:nvPr>
        </p:nvSpPr>
        <p:spPr>
          <a:prstGeom prst="rect">
            <a:avLst/>
          </a:prstGeom>
        </p:spPr>
        <p:txBody>
          <a:bodyPr/>
          <a:lstStyle/>
          <a:p>
            <a:pPr lvl="0">
              <a:defRPr sz="1800"/>
            </a:pPr>
            <a:r>
              <a:rPr sz="4200"/>
              <a:t>SSH</a:t>
            </a:r>
          </a:p>
          <a:p>
            <a:pPr lvl="1">
              <a:defRPr sz="1800"/>
            </a:pPr>
            <a:r>
              <a:rPr sz="4200"/>
              <a:t>Open SSH</a:t>
            </a:r>
          </a:p>
          <a:p>
            <a:pPr lvl="1">
              <a:defRPr sz="1800"/>
            </a:pPr>
            <a:r>
              <a:rPr sz="4200"/>
              <a:t>Cisco ASA</a:t>
            </a:r>
          </a:p>
          <a:p>
            <a:pPr lvl="1">
              <a:defRPr sz="1800"/>
            </a:pPr>
            <a:r>
              <a:rPr sz="4200"/>
              <a:t>Cisco IOS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pPr lvl="0">
              <a:defRPr sz="1800"/>
            </a:pPr>
            <a:r>
              <a:rPr sz="8400"/>
              <a:t>Tools covered</a:t>
            </a:r>
          </a:p>
        </p:txBody>
      </p:sp>
      <p:sp>
        <p:nvSpPr>
          <p:cNvPr id="160" name="Shape 160"/>
          <p:cNvSpPr>
            <a:spLocks noGrp="1"/>
          </p:cNvSpPr>
          <p:nvPr>
            <p:ph type="body" idx="1"/>
          </p:nvPr>
        </p:nvSpPr>
        <p:spPr>
          <a:prstGeom prst="rect">
            <a:avLst/>
          </a:prstGeom>
        </p:spPr>
        <p:txBody>
          <a:bodyPr/>
          <a:lstStyle/>
          <a:p>
            <a:pPr lvl="0">
              <a:defRPr sz="1800"/>
            </a:pPr>
            <a:r>
              <a:rPr sz="4200"/>
              <a:t>Mail servers</a:t>
            </a:r>
          </a:p>
          <a:p>
            <a:pPr lvl="1">
              <a:defRPr sz="1800"/>
            </a:pPr>
            <a:r>
              <a:rPr sz="4200"/>
              <a:t>Dovecot</a:t>
            </a:r>
          </a:p>
          <a:p>
            <a:pPr lvl="1">
              <a:defRPr sz="1800"/>
            </a:pPr>
            <a:r>
              <a:rPr sz="4200"/>
              <a:t>cyrus-imapd</a:t>
            </a:r>
          </a:p>
          <a:p>
            <a:pPr lvl="1">
              <a:defRPr sz="1800"/>
            </a:pPr>
            <a:r>
              <a:rPr sz="4200"/>
              <a:t>Postfix</a:t>
            </a:r>
          </a:p>
          <a:p>
            <a:pPr lvl="1">
              <a:defRPr sz="1800"/>
            </a:pPr>
            <a:r>
              <a:rPr sz="4200"/>
              <a:t>Exim</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pPr lvl="0">
              <a:defRPr sz="1800"/>
            </a:pPr>
            <a:r>
              <a:rPr sz="8400"/>
              <a:t>Tools covered</a:t>
            </a:r>
          </a:p>
        </p:txBody>
      </p:sp>
      <p:sp>
        <p:nvSpPr>
          <p:cNvPr id="163" name="Shape 163"/>
          <p:cNvSpPr>
            <a:spLocks noGrp="1"/>
          </p:cNvSpPr>
          <p:nvPr>
            <p:ph type="body" idx="1"/>
          </p:nvPr>
        </p:nvSpPr>
        <p:spPr>
          <a:xfrm>
            <a:off x="1270000" y="2286000"/>
            <a:ext cx="10464800" cy="7202686"/>
          </a:xfrm>
          <a:prstGeom prst="rect">
            <a:avLst/>
          </a:prstGeom>
        </p:spPr>
        <p:txBody>
          <a:bodyPr/>
          <a:lstStyle/>
          <a:p>
            <a:pPr lvl="0">
              <a:defRPr sz="1800"/>
            </a:pPr>
            <a:r>
              <a:rPr sz="4200"/>
              <a:t>VPN</a:t>
            </a:r>
          </a:p>
          <a:p>
            <a:pPr lvl="1">
              <a:defRPr sz="1800"/>
            </a:pPr>
            <a:r>
              <a:rPr sz="4200"/>
              <a:t>IPSec</a:t>
            </a:r>
          </a:p>
          <a:p>
            <a:pPr lvl="1">
              <a:defRPr sz="1800"/>
            </a:pPr>
            <a:r>
              <a:rPr sz="4200"/>
              <a:t>CheckPoint Firewall-1</a:t>
            </a:r>
          </a:p>
          <a:p>
            <a:pPr lvl="1">
              <a:defRPr sz="1800"/>
            </a:pPr>
            <a:r>
              <a:rPr sz="4200"/>
              <a:t>OpenVPN</a:t>
            </a:r>
          </a:p>
          <a:p>
            <a:pPr lvl="1">
              <a:defRPr sz="1800"/>
            </a:pPr>
            <a:r>
              <a:rPr sz="4200"/>
              <a:t>PPPTP</a:t>
            </a:r>
          </a:p>
          <a:p>
            <a:pPr lvl="1">
              <a:defRPr sz="1800"/>
            </a:pPr>
            <a:r>
              <a:rPr sz="4200"/>
              <a:t>Cisco ASA</a:t>
            </a:r>
          </a:p>
          <a:p>
            <a:pPr lvl="1">
              <a:defRPr sz="1800"/>
            </a:pPr>
            <a:r>
              <a:rPr sz="4200"/>
              <a:t>OpenSWAN</a:t>
            </a:r>
          </a:p>
          <a:p>
            <a:pPr lvl="1">
              <a:defRPr sz="1800"/>
            </a:pPr>
            <a:r>
              <a:rPr sz="4200"/>
              <a:t>tinc</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p:cNvSpPr>
          <p:nvPr>
            <p:ph type="title"/>
          </p:nvPr>
        </p:nvSpPr>
        <p:spPr>
          <a:prstGeom prst="rect">
            <a:avLst/>
          </a:prstGeom>
        </p:spPr>
        <p:txBody>
          <a:bodyPr/>
          <a:lstStyle/>
          <a:p>
            <a:pPr lvl="0">
              <a:defRPr sz="1800"/>
            </a:pPr>
            <a:r>
              <a:rPr sz="8400"/>
              <a:t>Tools covered</a:t>
            </a:r>
          </a:p>
        </p:txBody>
      </p:sp>
      <p:sp>
        <p:nvSpPr>
          <p:cNvPr id="166" name="Shape 166"/>
          <p:cNvSpPr>
            <a:spLocks noGrp="1"/>
          </p:cNvSpPr>
          <p:nvPr>
            <p:ph type="body" idx="1"/>
          </p:nvPr>
        </p:nvSpPr>
        <p:spPr>
          <a:xfrm>
            <a:off x="1270000" y="2768600"/>
            <a:ext cx="10464800" cy="6449963"/>
          </a:xfrm>
          <a:prstGeom prst="rect">
            <a:avLst/>
          </a:prstGeom>
        </p:spPr>
        <p:txBody>
          <a:bodyPr/>
          <a:lstStyle/>
          <a:p>
            <a:pPr lvl="0">
              <a:defRPr sz="1800"/>
            </a:pPr>
            <a:r>
              <a:rPr sz="4200"/>
              <a:t>PGP/GPG</a:t>
            </a:r>
          </a:p>
          <a:p>
            <a:pPr lvl="0">
              <a:defRPr sz="1800"/>
            </a:pPr>
            <a:r>
              <a:rPr sz="4200"/>
              <a:t>IPMI/ILO</a:t>
            </a:r>
          </a:p>
          <a:p>
            <a:pPr lvl="0">
              <a:defRPr sz="1800"/>
            </a:pPr>
            <a:r>
              <a:rPr sz="4200"/>
              <a:t>Instant Messaging</a:t>
            </a:r>
          </a:p>
          <a:p>
            <a:pPr lvl="1">
              <a:defRPr sz="1800"/>
            </a:pPr>
            <a:r>
              <a:rPr sz="4200"/>
              <a:t>ejabberd</a:t>
            </a:r>
          </a:p>
          <a:p>
            <a:pPr lvl="1">
              <a:defRPr sz="1800"/>
            </a:pPr>
            <a:r>
              <a:rPr sz="4200"/>
              <a:t>OTR</a:t>
            </a:r>
          </a:p>
          <a:p>
            <a:pPr lvl="1">
              <a:defRPr sz="1800"/>
            </a:pPr>
            <a:r>
              <a:rPr sz="4200"/>
              <a:t>Charybdis</a:t>
            </a:r>
          </a:p>
          <a:p>
            <a:pPr lvl="1">
              <a:defRPr sz="1800"/>
            </a:pPr>
            <a:r>
              <a:rPr sz="4200"/>
              <a:t>SILC</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p:cNvSpPr>
          <p:nvPr>
            <p:ph type="title"/>
          </p:nvPr>
        </p:nvSpPr>
        <p:spPr>
          <a:prstGeom prst="rect">
            <a:avLst/>
          </a:prstGeom>
        </p:spPr>
        <p:txBody>
          <a:bodyPr/>
          <a:lstStyle/>
          <a:p>
            <a:pPr lvl="0">
              <a:defRPr sz="1800"/>
            </a:pPr>
            <a:r>
              <a:rPr sz="8400"/>
              <a:t>Tools covered</a:t>
            </a:r>
          </a:p>
        </p:txBody>
      </p:sp>
      <p:sp>
        <p:nvSpPr>
          <p:cNvPr id="169" name="Shape 169"/>
          <p:cNvSpPr>
            <a:spLocks noGrp="1"/>
          </p:cNvSpPr>
          <p:nvPr>
            <p:ph type="body" idx="1"/>
          </p:nvPr>
        </p:nvSpPr>
        <p:spPr>
          <a:xfrm>
            <a:off x="1270000" y="2768600"/>
            <a:ext cx="10464800" cy="6449963"/>
          </a:xfrm>
          <a:prstGeom prst="rect">
            <a:avLst/>
          </a:prstGeom>
        </p:spPr>
        <p:txBody>
          <a:bodyPr/>
          <a:lstStyle/>
          <a:p>
            <a:pPr lvl="0">
              <a:defRPr sz="1800"/>
            </a:pPr>
            <a:r>
              <a:rPr sz="4200"/>
              <a:t>Database systems</a:t>
            </a:r>
          </a:p>
          <a:p>
            <a:pPr lvl="1">
              <a:defRPr sz="1800"/>
            </a:pPr>
            <a:r>
              <a:rPr sz="4200"/>
              <a:t>Oracle</a:t>
            </a:r>
          </a:p>
          <a:p>
            <a:pPr lvl="1">
              <a:defRPr sz="1800"/>
            </a:pPr>
            <a:r>
              <a:rPr sz="4200"/>
              <a:t>MySQL</a:t>
            </a:r>
          </a:p>
          <a:p>
            <a:pPr lvl="1">
              <a:defRPr sz="1800"/>
            </a:pPr>
            <a:r>
              <a:rPr sz="4200"/>
              <a:t>DB2</a:t>
            </a:r>
          </a:p>
          <a:p>
            <a:pPr lvl="1">
              <a:defRPr sz="1800"/>
            </a:pPr>
            <a:r>
              <a:rPr sz="4200"/>
              <a:t>PostgreSQL</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p:cNvSpPr>
          <p:nvPr>
            <p:ph type="title"/>
          </p:nvPr>
        </p:nvSpPr>
        <p:spPr>
          <a:prstGeom prst="rect">
            <a:avLst/>
          </a:prstGeom>
        </p:spPr>
        <p:txBody>
          <a:bodyPr/>
          <a:lstStyle/>
          <a:p>
            <a:pPr lvl="0">
              <a:defRPr sz="1800"/>
            </a:pPr>
            <a:r>
              <a:rPr sz="8400"/>
              <a:t>Tools covered</a:t>
            </a:r>
          </a:p>
        </p:txBody>
      </p:sp>
      <p:sp>
        <p:nvSpPr>
          <p:cNvPr id="172" name="Shape 172"/>
          <p:cNvSpPr>
            <a:spLocks noGrp="1"/>
          </p:cNvSpPr>
          <p:nvPr>
            <p:ph type="body" idx="1"/>
          </p:nvPr>
        </p:nvSpPr>
        <p:spPr>
          <a:xfrm>
            <a:off x="1270000" y="2768600"/>
            <a:ext cx="10464800" cy="6449963"/>
          </a:xfrm>
          <a:prstGeom prst="rect">
            <a:avLst/>
          </a:prstGeom>
        </p:spPr>
        <p:txBody>
          <a:bodyPr/>
          <a:lstStyle/>
          <a:p>
            <a:pPr lvl="0">
              <a:defRPr sz="1800"/>
            </a:pPr>
            <a:r>
              <a:rPr sz="4200" dirty="0"/>
              <a:t>Proxy</a:t>
            </a:r>
          </a:p>
          <a:p>
            <a:pPr lvl="1">
              <a:defRPr sz="1800"/>
            </a:pPr>
            <a:r>
              <a:rPr sz="4200" dirty="0"/>
              <a:t>squid</a:t>
            </a:r>
          </a:p>
          <a:p>
            <a:pPr lvl="1">
              <a:defRPr sz="1800"/>
            </a:pPr>
            <a:r>
              <a:rPr sz="4200" dirty="0"/>
              <a:t>Bluecoat</a:t>
            </a:r>
          </a:p>
          <a:p>
            <a:pPr lvl="1">
              <a:defRPr sz="1800"/>
            </a:pPr>
            <a:r>
              <a:rPr sz="4200" dirty="0"/>
              <a:t>Pound</a:t>
            </a:r>
          </a:p>
          <a:p>
            <a:pPr lvl="0">
              <a:defRPr sz="1800"/>
            </a:pPr>
            <a:r>
              <a:rPr sz="4200" dirty="0"/>
              <a:t>Kerberos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title"/>
          </p:nvPr>
        </p:nvSpPr>
        <p:spPr>
          <a:prstGeom prst="rect">
            <a:avLst/>
          </a:prstGeom>
        </p:spPr>
        <p:txBody>
          <a:bodyPr/>
          <a:lstStyle/>
          <a:p>
            <a:pPr lvl="0">
              <a:defRPr sz="1800"/>
            </a:pPr>
            <a:r>
              <a:rPr sz="8400"/>
              <a:t>Mail Encryption</a:t>
            </a:r>
          </a:p>
        </p:txBody>
      </p:sp>
      <p:sp>
        <p:nvSpPr>
          <p:cNvPr id="175" name="Shape 175"/>
          <p:cNvSpPr>
            <a:spLocks noGrp="1"/>
          </p:cNvSpPr>
          <p:nvPr>
            <p:ph type="body" idx="1"/>
          </p:nvPr>
        </p:nvSpPr>
        <p:spPr>
          <a:xfrm>
            <a:off x="1270000" y="2522179"/>
            <a:ext cx="11095364" cy="6825755"/>
          </a:xfrm>
          <a:prstGeom prst="rect">
            <a:avLst/>
          </a:prstGeom>
        </p:spPr>
        <p:txBody>
          <a:bodyPr/>
          <a:lstStyle/>
          <a:p>
            <a:pPr lvl="0">
              <a:lnSpc>
                <a:spcPct val="70000"/>
              </a:lnSpc>
              <a:defRPr sz="1800"/>
            </a:pPr>
            <a:r>
              <a:rPr lang="en-US" sz="3200" dirty="0"/>
              <a:t>GPG / PGP – end to end protection</a:t>
            </a:r>
          </a:p>
          <a:p>
            <a:pPr lvl="0">
              <a:lnSpc>
                <a:spcPct val="70000"/>
              </a:lnSpc>
              <a:defRPr sz="1800"/>
            </a:pPr>
            <a:endParaRPr lang="en-US" sz="3200" dirty="0"/>
          </a:p>
          <a:p>
            <a:pPr lvl="1">
              <a:lnSpc>
                <a:spcPct val="70000"/>
              </a:lnSpc>
              <a:defRPr sz="1800"/>
            </a:pPr>
            <a:r>
              <a:rPr lang="en-US" sz="3200" dirty="0" smtClean="0"/>
              <a:t>Use </a:t>
            </a:r>
            <a:r>
              <a:rPr lang="en-US" sz="3200" dirty="0"/>
              <a:t>public / private crypto to protect your emails	</a:t>
            </a:r>
          </a:p>
          <a:p>
            <a:pPr lvl="1">
              <a:lnSpc>
                <a:spcPct val="70000"/>
              </a:lnSpc>
              <a:defRPr sz="1800"/>
            </a:pPr>
            <a:endParaRPr lang="en-US" sz="3200" dirty="0"/>
          </a:p>
          <a:p>
            <a:pPr lvl="1">
              <a:lnSpc>
                <a:spcPct val="70000"/>
              </a:lnSpc>
              <a:defRPr sz="1800"/>
            </a:pPr>
            <a:r>
              <a:rPr lang="en-US" sz="3200" dirty="0" smtClean="0"/>
              <a:t> Chain </a:t>
            </a:r>
            <a:r>
              <a:rPr lang="en-US" sz="3200" dirty="0"/>
              <a:t>of trust	</a:t>
            </a:r>
          </a:p>
          <a:p>
            <a:pPr lvl="1">
              <a:lnSpc>
                <a:spcPct val="70000"/>
              </a:lnSpc>
              <a:defRPr sz="1800"/>
            </a:pPr>
            <a:endParaRPr lang="en-US" sz="3200" dirty="0"/>
          </a:p>
          <a:p>
            <a:pPr lvl="1">
              <a:lnSpc>
                <a:spcPct val="70000"/>
              </a:lnSpc>
              <a:defRPr sz="1800"/>
            </a:pPr>
            <a:r>
              <a:rPr lang="en-US" sz="3200" dirty="0" smtClean="0"/>
              <a:t>Independent </a:t>
            </a:r>
            <a:r>
              <a:rPr lang="en-US" sz="3200" dirty="0"/>
              <a:t>of the mail client / transport layer	</a:t>
            </a:r>
          </a:p>
          <a:p>
            <a:pPr lvl="1">
              <a:lnSpc>
                <a:spcPct val="70000"/>
              </a:lnSpc>
              <a:defRPr sz="1800"/>
            </a:pPr>
            <a:endParaRPr lang="en-US" sz="3200" dirty="0"/>
          </a:p>
          <a:p>
            <a:pPr lvl="1">
              <a:lnSpc>
                <a:spcPct val="70000"/>
              </a:lnSpc>
              <a:defRPr sz="1800"/>
            </a:pPr>
            <a:r>
              <a:rPr lang="en-US" sz="3200" dirty="0" smtClean="0"/>
              <a:t>Can </a:t>
            </a:r>
            <a:r>
              <a:rPr lang="en-US" sz="3200" dirty="0"/>
              <a:t>be used to verify author and/or protect content	</a:t>
            </a:r>
          </a:p>
          <a:p>
            <a:pPr lvl="0">
              <a:lnSpc>
                <a:spcPct val="70000"/>
              </a:lnSpc>
              <a:defRPr sz="1800"/>
            </a:pPr>
            <a:endParaRPr lang="en-US" sz="3200" dirty="0"/>
          </a:p>
          <a:p>
            <a:pPr lvl="0">
              <a:lnSpc>
                <a:spcPct val="70000"/>
              </a:lnSpc>
              <a:defRPr sz="1800"/>
            </a:pPr>
            <a:r>
              <a:rPr lang="en-US" sz="3200" dirty="0" smtClean="0"/>
              <a:t> STARTTLS </a:t>
            </a:r>
            <a:r>
              <a:rPr lang="en-US" sz="3200" dirty="0"/>
              <a:t>for SMTP – in transit</a:t>
            </a:r>
            <a:endParaRPr sz="60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title"/>
          </p:nvPr>
        </p:nvSpPr>
        <p:spPr>
          <a:prstGeom prst="rect">
            <a:avLst/>
          </a:prstGeom>
        </p:spPr>
        <p:txBody>
          <a:bodyPr/>
          <a:lstStyle/>
          <a:p>
            <a:pPr lvl="0">
              <a:defRPr sz="1800"/>
            </a:pPr>
            <a:r>
              <a:rPr lang="nl-BE" sz="8400" dirty="0" smtClean="0"/>
              <a:t>Let’s have a look</a:t>
            </a:r>
            <a:endParaRPr sz="8400" dirty="0"/>
          </a:p>
        </p:txBody>
      </p:sp>
      <p:pic>
        <p:nvPicPr>
          <p:cNvPr id="2" name="Picture 1" descr="Screen Shot 2014-05-28 at 06.37.4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4743" y="2158844"/>
            <a:ext cx="5258803" cy="7411325"/>
          </a:xfrm>
          <a:prstGeom prst="rect">
            <a:avLst/>
          </a:prstGeom>
        </p:spPr>
      </p:pic>
    </p:spTree>
    <p:extLst>
      <p:ext uri="{BB962C8B-B14F-4D97-AF65-F5344CB8AC3E}">
        <p14:creationId xmlns:p14="http://schemas.microsoft.com/office/powerpoint/2010/main" val="54187259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5782" y="0"/>
            <a:ext cx="16228870" cy="9943700"/>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50804"/>
            <a:ext cx="10464800" cy="2438400"/>
          </a:xfrm>
        </p:spPr>
        <p:txBody>
          <a:bodyPr/>
          <a:lstStyle/>
          <a:p>
            <a:r>
              <a:rPr lang="de-DE" dirty="0" smtClean="0"/>
              <a:t>Apache</a:t>
            </a:r>
            <a:endParaRPr lang="de-DE" dirty="0"/>
          </a:p>
        </p:txBody>
      </p:sp>
      <p:sp>
        <p:nvSpPr>
          <p:cNvPr id="3" name="Inhaltsplatzhalter 2"/>
          <p:cNvSpPr>
            <a:spLocks noGrp="1"/>
          </p:cNvSpPr>
          <p:nvPr>
            <p:ph idx="1"/>
          </p:nvPr>
        </p:nvSpPr>
        <p:spPr>
          <a:xfrm>
            <a:off x="1261174" y="1938867"/>
            <a:ext cx="10464800" cy="5715000"/>
          </a:xfrm>
        </p:spPr>
        <p:txBody>
          <a:bodyPr/>
          <a:lstStyle/>
          <a:p>
            <a:pPr marL="0" indent="0">
              <a:buNone/>
            </a:pPr>
            <a:r>
              <a:rPr lang="de-DE" dirty="0" err="1" smtClean="0"/>
              <a:t>Selecting</a:t>
            </a:r>
            <a:r>
              <a:rPr lang="de-DE" dirty="0" smtClean="0"/>
              <a:t> </a:t>
            </a:r>
            <a:r>
              <a:rPr lang="de-DE" dirty="0" err="1" smtClean="0"/>
              <a:t>cipher</a:t>
            </a:r>
            <a:r>
              <a:rPr lang="de-DE" dirty="0" smtClean="0"/>
              <a:t> </a:t>
            </a:r>
            <a:r>
              <a:rPr lang="de-DE" dirty="0" err="1" smtClean="0"/>
              <a:t>suites</a:t>
            </a:r>
            <a:r>
              <a:rPr lang="de-DE" dirty="0" smtClean="0"/>
              <a:t>:</a:t>
            </a:r>
          </a:p>
          <a:p>
            <a:endParaRPr lang="de-DE" dirty="0"/>
          </a:p>
          <a:p>
            <a:endParaRPr lang="de-DE" dirty="0" smtClean="0"/>
          </a:p>
          <a:p>
            <a:endParaRPr lang="de-DE" dirty="0"/>
          </a:p>
          <a:p>
            <a:endParaRPr lang="de-DE" dirty="0" smtClean="0"/>
          </a:p>
          <a:p>
            <a:pPr marL="0" indent="0">
              <a:buNone/>
            </a:pPr>
            <a:r>
              <a:rPr lang="de-DE" dirty="0" err="1" smtClean="0"/>
              <a:t>Additionally</a:t>
            </a:r>
            <a:r>
              <a:rPr lang="de-DE" dirty="0" smtClean="0"/>
              <a:t>:</a:t>
            </a:r>
          </a:p>
          <a:p>
            <a:endParaRPr lang="de-DE" dirty="0"/>
          </a:p>
        </p:txBody>
      </p:sp>
      <p:sp>
        <p:nvSpPr>
          <p:cNvPr id="4" name="Textfeld 3"/>
          <p:cNvSpPr txBox="1"/>
          <p:nvPr/>
        </p:nvSpPr>
        <p:spPr>
          <a:xfrm>
            <a:off x="10378672" y="8712765"/>
            <a:ext cx="1975889" cy="777647"/>
          </a:xfrm>
          <a:prstGeom prst="rect">
            <a:avLst/>
          </a:prstGeom>
          <a:noFill/>
        </p:spPr>
        <p:txBody>
          <a:bodyPr wrap="square" lIns="130046" tIns="65023" rIns="130046" bIns="65023" rtlCol="0">
            <a:spAutoFit/>
          </a:bodyPr>
          <a:lstStyle/>
          <a:p>
            <a:r>
              <a:rPr lang="de-DE" dirty="0" smtClean="0"/>
              <a:t>Aaron</a:t>
            </a:r>
            <a:endParaRPr lang="de-DE" dirty="0"/>
          </a:p>
        </p:txBody>
      </p:sp>
      <p:pic>
        <p:nvPicPr>
          <p:cNvPr id="5" name="Bild 4"/>
          <p:cNvPicPr>
            <a:picLocks noChangeAspect="1"/>
          </p:cNvPicPr>
          <p:nvPr/>
        </p:nvPicPr>
        <p:blipFill>
          <a:blip r:embed="rId3"/>
          <a:stretch>
            <a:fillRect/>
          </a:stretch>
        </p:blipFill>
        <p:spPr>
          <a:xfrm>
            <a:off x="101601" y="2311817"/>
            <a:ext cx="12835467" cy="3897683"/>
          </a:xfrm>
          <a:prstGeom prst="rect">
            <a:avLst/>
          </a:prstGeom>
        </p:spPr>
      </p:pic>
      <p:pic>
        <p:nvPicPr>
          <p:cNvPr id="6" name="Bild 5"/>
          <p:cNvPicPr>
            <a:picLocks noChangeAspect="1"/>
          </p:cNvPicPr>
          <p:nvPr/>
        </p:nvPicPr>
        <p:blipFill>
          <a:blip r:embed="rId4"/>
          <a:stretch>
            <a:fillRect/>
          </a:stretch>
        </p:blipFill>
        <p:spPr>
          <a:xfrm>
            <a:off x="223722" y="7213600"/>
            <a:ext cx="12381868" cy="2150533"/>
          </a:xfrm>
          <a:prstGeom prst="rect">
            <a:avLst/>
          </a:prstGeom>
        </p:spPr>
      </p:pic>
      <p:sp>
        <p:nvSpPr>
          <p:cNvPr id="7" name="Ring 6"/>
          <p:cNvSpPr/>
          <p:nvPr/>
        </p:nvSpPr>
        <p:spPr>
          <a:xfrm>
            <a:off x="3614408" y="5781831"/>
            <a:ext cx="1065998" cy="577442"/>
          </a:xfrm>
          <a:prstGeom prst="donut">
            <a:avLst>
              <a:gd name="adj" fmla="val 9616"/>
            </a:avLst>
          </a:prstGeom>
        </p:spPr>
        <p:style>
          <a:lnRef idx="1">
            <a:schemeClr val="accent1"/>
          </a:lnRef>
          <a:fillRef idx="3">
            <a:schemeClr val="accent1"/>
          </a:fillRef>
          <a:effectRef idx="2">
            <a:schemeClr val="accent1"/>
          </a:effectRef>
          <a:fontRef idx="minor">
            <a:schemeClr val="lt1"/>
          </a:fontRef>
        </p:style>
        <p:txBody>
          <a:bodyPr lIns="130046" tIns="65023" rIns="130046" bIns="65023" rtlCol="0" anchor="ctr"/>
          <a:lstStyle/>
          <a:p>
            <a:pPr algn="ctr"/>
            <a:endParaRPr lang="de-DE">
              <a:solidFill>
                <a:schemeClr val="tx1"/>
              </a:solidFill>
            </a:endParaRPr>
          </a:p>
        </p:txBody>
      </p:sp>
      <p:sp>
        <p:nvSpPr>
          <p:cNvPr id="9" name="Ring 8"/>
          <p:cNvSpPr/>
          <p:nvPr/>
        </p:nvSpPr>
        <p:spPr>
          <a:xfrm>
            <a:off x="9941260" y="5781831"/>
            <a:ext cx="2413301" cy="577442"/>
          </a:xfrm>
          <a:prstGeom prst="donut">
            <a:avLst>
              <a:gd name="adj" fmla="val 9616"/>
            </a:avLst>
          </a:prstGeom>
        </p:spPr>
        <p:style>
          <a:lnRef idx="1">
            <a:schemeClr val="accent1"/>
          </a:lnRef>
          <a:fillRef idx="3">
            <a:schemeClr val="accent1"/>
          </a:fillRef>
          <a:effectRef idx="2">
            <a:schemeClr val="accent1"/>
          </a:effectRef>
          <a:fontRef idx="minor">
            <a:schemeClr val="lt1"/>
          </a:fontRef>
        </p:style>
        <p:txBody>
          <a:bodyPr lIns="130046" tIns="65023" rIns="130046" bIns="65023" rtlCol="0" anchor="ctr"/>
          <a:lstStyle/>
          <a:p>
            <a:pPr algn="ctr"/>
            <a:endParaRPr lang="de-DE">
              <a:solidFill>
                <a:schemeClr val="tx1"/>
              </a:solidFill>
            </a:endParaRPr>
          </a:p>
        </p:txBody>
      </p:sp>
    </p:spTree>
    <p:extLst>
      <p:ext uri="{BB962C8B-B14F-4D97-AF65-F5344CB8AC3E}">
        <p14:creationId xmlns:p14="http://schemas.microsoft.com/office/powerpoint/2010/main" val="22043706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Mail Server</a:t>
            </a:r>
            <a:endParaRPr lang="de-DE" dirty="0"/>
          </a:p>
        </p:txBody>
      </p:sp>
      <p:sp>
        <p:nvSpPr>
          <p:cNvPr id="3" name="Inhaltsplatzhalter 2"/>
          <p:cNvSpPr>
            <a:spLocks noGrp="1"/>
          </p:cNvSpPr>
          <p:nvPr>
            <p:ph idx="1"/>
          </p:nvPr>
        </p:nvSpPr>
        <p:spPr/>
        <p:txBody>
          <a:bodyPr>
            <a:normAutofit/>
          </a:bodyPr>
          <a:lstStyle/>
          <a:p>
            <a:r>
              <a:rPr lang="de-DE" dirty="0" smtClean="0"/>
              <a:t>SMTP </a:t>
            </a:r>
            <a:r>
              <a:rPr lang="de-DE" dirty="0" err="1" smtClean="0"/>
              <a:t>make</a:t>
            </a:r>
            <a:r>
              <a:rPr lang="de-DE" dirty="0" smtClean="0"/>
              <a:t> </a:t>
            </a:r>
            <a:r>
              <a:rPr lang="de-DE" dirty="0" err="1" smtClean="0"/>
              <a:t>use</a:t>
            </a:r>
            <a:r>
              <a:rPr lang="de-DE" dirty="0" smtClean="0"/>
              <a:t> </a:t>
            </a:r>
            <a:r>
              <a:rPr lang="de-DE" dirty="0" err="1" smtClean="0"/>
              <a:t>of</a:t>
            </a:r>
            <a:r>
              <a:rPr lang="de-DE" dirty="0" smtClean="0"/>
              <a:t> </a:t>
            </a:r>
            <a:r>
              <a:rPr lang="de-DE" dirty="0" err="1" smtClean="0"/>
              <a:t>opportunistic</a:t>
            </a:r>
            <a:r>
              <a:rPr lang="de-DE" dirty="0" smtClean="0"/>
              <a:t> TLS</a:t>
            </a:r>
          </a:p>
          <a:p>
            <a:r>
              <a:rPr lang="de-DE" dirty="0" smtClean="0"/>
              <a:t>3 </a:t>
            </a:r>
            <a:r>
              <a:rPr lang="de-DE" dirty="0" err="1" smtClean="0"/>
              <a:t>modes</a:t>
            </a:r>
            <a:r>
              <a:rPr lang="de-DE" dirty="0" smtClean="0"/>
              <a:t> </a:t>
            </a:r>
            <a:r>
              <a:rPr lang="de-DE" dirty="0" err="1" smtClean="0"/>
              <a:t>for</a:t>
            </a:r>
            <a:r>
              <a:rPr lang="de-DE" dirty="0" smtClean="0"/>
              <a:t> </a:t>
            </a:r>
            <a:r>
              <a:rPr lang="de-DE" dirty="0" err="1" smtClean="0"/>
              <a:t>mailservers</a:t>
            </a:r>
            <a:endParaRPr lang="de-DE" dirty="0" smtClean="0"/>
          </a:p>
          <a:p>
            <a:pPr lvl="1"/>
            <a:r>
              <a:rPr lang="de-DE" dirty="0" smtClean="0"/>
              <a:t>Mail Submission Agent (MSA)</a:t>
            </a:r>
          </a:p>
          <a:p>
            <a:pPr lvl="1"/>
            <a:r>
              <a:rPr lang="de-DE" dirty="0" err="1" smtClean="0"/>
              <a:t>Receiving</a:t>
            </a:r>
            <a:r>
              <a:rPr lang="de-DE" dirty="0" smtClean="0"/>
              <a:t> Mail Transmission Agent (MX)</a:t>
            </a:r>
          </a:p>
          <a:p>
            <a:pPr lvl="1"/>
            <a:r>
              <a:rPr lang="de-DE" dirty="0" err="1" smtClean="0"/>
              <a:t>Sending</a:t>
            </a:r>
            <a:r>
              <a:rPr lang="de-DE" dirty="0" smtClean="0"/>
              <a:t> Mail Transmission Agent </a:t>
            </a:r>
            <a:br>
              <a:rPr lang="de-DE" dirty="0" smtClean="0"/>
            </a:br>
            <a:r>
              <a:rPr lang="de-DE" dirty="0" smtClean="0"/>
              <a:t>(SMTP </a:t>
            </a:r>
            <a:r>
              <a:rPr lang="de-DE" dirty="0" err="1" smtClean="0"/>
              <a:t>client</a:t>
            </a:r>
            <a:r>
              <a:rPr lang="de-DE" dirty="0" smtClean="0"/>
              <a:t>)</a:t>
            </a:r>
          </a:p>
        </p:txBody>
      </p:sp>
    </p:spTree>
    <p:extLst>
      <p:ext uri="{BB962C8B-B14F-4D97-AF65-F5344CB8AC3E}">
        <p14:creationId xmlns:p14="http://schemas.microsoft.com/office/powerpoint/2010/main" val="457521883"/>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Mail Server</a:t>
            </a:r>
            <a:endParaRPr lang="de-DE" dirty="0"/>
          </a:p>
        </p:txBody>
      </p:sp>
      <p:sp>
        <p:nvSpPr>
          <p:cNvPr id="3" name="Inhaltsplatzhalter 2"/>
          <p:cNvSpPr>
            <a:spLocks noGrp="1"/>
          </p:cNvSpPr>
          <p:nvPr>
            <p:ph idx="1"/>
          </p:nvPr>
        </p:nvSpPr>
        <p:spPr/>
        <p:txBody>
          <a:bodyPr>
            <a:normAutofit/>
          </a:bodyPr>
          <a:lstStyle/>
          <a:p>
            <a:r>
              <a:rPr lang="de-DE" dirty="0" err="1" smtClean="0"/>
              <a:t>Correct</a:t>
            </a:r>
            <a:r>
              <a:rPr lang="de-DE" dirty="0" smtClean="0"/>
              <a:t> DNS </a:t>
            </a:r>
            <a:r>
              <a:rPr lang="de-DE" dirty="0" err="1" smtClean="0"/>
              <a:t>configuration</a:t>
            </a:r>
            <a:r>
              <a:rPr lang="de-DE" dirty="0" smtClean="0"/>
              <a:t> </a:t>
            </a:r>
            <a:r>
              <a:rPr lang="de-DE" dirty="0" err="1" smtClean="0"/>
              <a:t>without</a:t>
            </a:r>
            <a:r>
              <a:rPr lang="de-DE" dirty="0" smtClean="0"/>
              <a:t> CNAMEs</a:t>
            </a:r>
          </a:p>
          <a:p>
            <a:r>
              <a:rPr lang="de-DE" dirty="0" err="1" smtClean="0"/>
              <a:t>Enable</a:t>
            </a:r>
            <a:r>
              <a:rPr lang="de-DE" dirty="0" smtClean="0"/>
              <a:t> </a:t>
            </a:r>
            <a:r>
              <a:rPr lang="de-DE" dirty="0" err="1" smtClean="0"/>
              <a:t>encryption</a:t>
            </a:r>
            <a:endParaRPr lang="de-DE" dirty="0" smtClean="0"/>
          </a:p>
          <a:p>
            <a:r>
              <a:rPr lang="de-DE" dirty="0" smtClean="0"/>
              <a:t>NO </a:t>
            </a:r>
            <a:r>
              <a:rPr lang="de-DE" dirty="0" err="1" smtClean="0"/>
              <a:t>self-signed</a:t>
            </a:r>
            <a:r>
              <a:rPr lang="de-DE" dirty="0" smtClean="0"/>
              <a:t> </a:t>
            </a:r>
            <a:r>
              <a:rPr lang="de-DE" dirty="0" err="1" smtClean="0"/>
              <a:t>certificates</a:t>
            </a:r>
            <a:endParaRPr lang="de-DE" dirty="0" smtClean="0"/>
          </a:p>
        </p:txBody>
      </p:sp>
    </p:spTree>
    <p:extLst>
      <p:ext uri="{BB962C8B-B14F-4D97-AF65-F5344CB8AC3E}">
        <p14:creationId xmlns:p14="http://schemas.microsoft.com/office/powerpoint/2010/main" val="2381537818"/>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SMTP </a:t>
            </a:r>
            <a:r>
              <a:rPr lang="de-DE" dirty="0" err="1" smtClean="0"/>
              <a:t>client</a:t>
            </a:r>
            <a:r>
              <a:rPr lang="de-DE" dirty="0" smtClean="0"/>
              <a:t> </a:t>
            </a:r>
            <a:r>
              <a:rPr lang="de-DE" dirty="0" err="1" smtClean="0"/>
              <a:t>mode</a:t>
            </a:r>
            <a:endParaRPr lang="de-DE" dirty="0"/>
          </a:p>
        </p:txBody>
      </p:sp>
      <p:sp>
        <p:nvSpPr>
          <p:cNvPr id="3" name="Inhaltsplatzhalter 2"/>
          <p:cNvSpPr>
            <a:spLocks noGrp="1"/>
          </p:cNvSpPr>
          <p:nvPr>
            <p:ph idx="1"/>
          </p:nvPr>
        </p:nvSpPr>
        <p:spPr/>
        <p:txBody>
          <a:bodyPr>
            <a:normAutofit/>
          </a:bodyPr>
          <a:lstStyle/>
          <a:p>
            <a:r>
              <a:rPr lang="de-DE" dirty="0" smtClean="0"/>
              <a:t>Hostname </a:t>
            </a:r>
            <a:r>
              <a:rPr lang="de-DE" dirty="0" err="1" smtClean="0"/>
              <a:t>used</a:t>
            </a:r>
            <a:r>
              <a:rPr lang="de-DE" dirty="0" smtClean="0"/>
              <a:t> </a:t>
            </a:r>
            <a:r>
              <a:rPr lang="de-DE" dirty="0" err="1" smtClean="0"/>
              <a:t>as</a:t>
            </a:r>
            <a:r>
              <a:rPr lang="de-DE" dirty="0" smtClean="0"/>
              <a:t> HELO must </a:t>
            </a:r>
            <a:r>
              <a:rPr lang="de-DE" dirty="0" err="1" smtClean="0"/>
              <a:t>match</a:t>
            </a:r>
            <a:r>
              <a:rPr lang="de-DE" dirty="0" smtClean="0"/>
              <a:t> </a:t>
            </a:r>
            <a:r>
              <a:rPr lang="de-DE" dirty="0" err="1" smtClean="0"/>
              <a:t>the</a:t>
            </a:r>
            <a:r>
              <a:rPr lang="de-DE" dirty="0" smtClean="0"/>
              <a:t> PTR RR</a:t>
            </a:r>
          </a:p>
          <a:p>
            <a:r>
              <a:rPr lang="de-DE" dirty="0" smtClean="0"/>
              <a:t>Setup a </a:t>
            </a:r>
            <a:r>
              <a:rPr lang="de-DE" dirty="0" err="1" smtClean="0"/>
              <a:t>client</a:t>
            </a:r>
            <a:r>
              <a:rPr lang="de-DE" dirty="0" smtClean="0"/>
              <a:t> </a:t>
            </a:r>
            <a:r>
              <a:rPr lang="de-DE" dirty="0" err="1" smtClean="0"/>
              <a:t>certificate</a:t>
            </a:r>
            <a:endParaRPr lang="de-DE" dirty="0" smtClean="0"/>
          </a:p>
          <a:p>
            <a:r>
              <a:rPr lang="de-DE" dirty="0" smtClean="0"/>
              <a:t>Common </a:t>
            </a:r>
            <a:r>
              <a:rPr lang="de-DE" dirty="0" err="1" smtClean="0"/>
              <a:t>name</a:t>
            </a:r>
            <a:r>
              <a:rPr lang="de-DE" dirty="0" smtClean="0"/>
              <a:t> </a:t>
            </a:r>
            <a:r>
              <a:rPr lang="de-DE" dirty="0" err="1" smtClean="0"/>
              <a:t>or</a:t>
            </a:r>
            <a:r>
              <a:rPr lang="de-DE" dirty="0" smtClean="0"/>
              <a:t> </a:t>
            </a:r>
            <a:r>
              <a:rPr lang="de-DE" dirty="0" err="1" smtClean="0"/>
              <a:t>alternate</a:t>
            </a:r>
            <a:r>
              <a:rPr lang="de-DE" dirty="0" smtClean="0"/>
              <a:t> </a:t>
            </a:r>
            <a:r>
              <a:rPr lang="de-DE" dirty="0" err="1" smtClean="0"/>
              <a:t>subject</a:t>
            </a:r>
            <a:r>
              <a:rPr lang="de-DE" dirty="0" smtClean="0"/>
              <a:t> </a:t>
            </a:r>
            <a:r>
              <a:rPr lang="de-DE" dirty="0" err="1" smtClean="0"/>
              <a:t>name</a:t>
            </a:r>
            <a:r>
              <a:rPr lang="de-DE" dirty="0" smtClean="0"/>
              <a:t> must </a:t>
            </a:r>
            <a:r>
              <a:rPr lang="de-DE" dirty="0" err="1" smtClean="0"/>
              <a:t>match</a:t>
            </a:r>
            <a:r>
              <a:rPr lang="de-DE" dirty="0" smtClean="0"/>
              <a:t> </a:t>
            </a:r>
            <a:r>
              <a:rPr lang="de-DE" dirty="0" err="1" smtClean="0"/>
              <a:t>the</a:t>
            </a:r>
            <a:r>
              <a:rPr lang="de-DE" dirty="0" smtClean="0"/>
              <a:t> PTR RR</a:t>
            </a:r>
          </a:p>
          <a:p>
            <a:r>
              <a:rPr lang="de-DE" dirty="0" err="1" smtClean="0"/>
              <a:t>Don‘t</a:t>
            </a:r>
            <a:r>
              <a:rPr lang="de-DE" dirty="0" smtClean="0"/>
              <a:t> </a:t>
            </a:r>
            <a:r>
              <a:rPr lang="de-DE" dirty="0" err="1" smtClean="0"/>
              <a:t>touch</a:t>
            </a:r>
            <a:r>
              <a:rPr lang="de-DE" dirty="0" smtClean="0"/>
              <a:t> </a:t>
            </a:r>
            <a:r>
              <a:rPr lang="de-DE" dirty="0" err="1" smtClean="0"/>
              <a:t>cipher</a:t>
            </a:r>
            <a:r>
              <a:rPr lang="de-DE" dirty="0" smtClean="0"/>
              <a:t> </a:t>
            </a:r>
            <a:r>
              <a:rPr lang="de-DE" dirty="0" err="1" smtClean="0"/>
              <a:t>suite</a:t>
            </a:r>
            <a:endParaRPr lang="de-DE" dirty="0" smtClean="0"/>
          </a:p>
        </p:txBody>
      </p:sp>
    </p:spTree>
    <p:extLst>
      <p:ext uri="{BB962C8B-B14F-4D97-AF65-F5344CB8AC3E}">
        <p14:creationId xmlns:p14="http://schemas.microsoft.com/office/powerpoint/2010/main" val="2381537818"/>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MSA</a:t>
            </a:r>
            <a:endParaRPr lang="de-DE" dirty="0"/>
          </a:p>
        </p:txBody>
      </p:sp>
      <p:sp>
        <p:nvSpPr>
          <p:cNvPr id="3" name="Inhaltsplatzhalter 2"/>
          <p:cNvSpPr>
            <a:spLocks noGrp="1"/>
          </p:cNvSpPr>
          <p:nvPr>
            <p:ph idx="1"/>
          </p:nvPr>
        </p:nvSpPr>
        <p:spPr/>
        <p:txBody>
          <a:bodyPr>
            <a:normAutofit/>
          </a:bodyPr>
          <a:lstStyle/>
          <a:p>
            <a:r>
              <a:rPr lang="de-DE" dirty="0" smtClean="0"/>
              <a:t>Listen on </a:t>
            </a:r>
            <a:r>
              <a:rPr lang="de-DE" dirty="0" err="1" smtClean="0"/>
              <a:t>port</a:t>
            </a:r>
            <a:r>
              <a:rPr lang="de-DE" dirty="0" smtClean="0"/>
              <a:t> 587</a:t>
            </a:r>
          </a:p>
          <a:p>
            <a:r>
              <a:rPr lang="de-DE" dirty="0" err="1" smtClean="0"/>
              <a:t>Enforce</a:t>
            </a:r>
            <a:r>
              <a:rPr lang="de-DE" dirty="0" smtClean="0"/>
              <a:t> SMTP AUTH</a:t>
            </a:r>
          </a:p>
          <a:p>
            <a:r>
              <a:rPr lang="de-DE" dirty="0" err="1" smtClean="0"/>
              <a:t>No</a:t>
            </a:r>
            <a:r>
              <a:rPr lang="de-DE" dirty="0" smtClean="0"/>
              <a:t> SMTP AUTH on </a:t>
            </a:r>
            <a:r>
              <a:rPr lang="de-DE" dirty="0" err="1" smtClean="0"/>
              <a:t>unencrypted</a:t>
            </a:r>
            <a:r>
              <a:rPr lang="de-DE" dirty="0" smtClean="0"/>
              <a:t> </a:t>
            </a:r>
            <a:r>
              <a:rPr lang="de-DE" dirty="0" err="1" smtClean="0"/>
              <a:t>connections</a:t>
            </a:r>
            <a:endParaRPr lang="de-DE" dirty="0" smtClean="0"/>
          </a:p>
          <a:p>
            <a:r>
              <a:rPr lang="de-DE" dirty="0" smtClean="0"/>
              <a:t>(</a:t>
            </a:r>
            <a:r>
              <a:rPr lang="de-DE" dirty="0" err="1" smtClean="0"/>
              <a:t>use</a:t>
            </a:r>
            <a:r>
              <a:rPr lang="de-DE" dirty="0" smtClean="0"/>
              <a:t> </a:t>
            </a:r>
            <a:r>
              <a:rPr lang="de-DE" dirty="0" err="1" smtClean="0"/>
              <a:t>recommended</a:t>
            </a:r>
            <a:r>
              <a:rPr lang="de-DE" dirty="0" smtClean="0"/>
              <a:t> </a:t>
            </a:r>
            <a:r>
              <a:rPr lang="de-DE" dirty="0" err="1" smtClean="0"/>
              <a:t>cipher</a:t>
            </a:r>
            <a:r>
              <a:rPr lang="de-DE" dirty="0" smtClean="0"/>
              <a:t> </a:t>
            </a:r>
            <a:r>
              <a:rPr lang="de-DE" dirty="0" err="1" smtClean="0"/>
              <a:t>suites</a:t>
            </a:r>
            <a:r>
              <a:rPr lang="de-DE" dirty="0" smtClean="0"/>
              <a:t>)</a:t>
            </a:r>
          </a:p>
        </p:txBody>
      </p:sp>
    </p:spTree>
    <p:extLst>
      <p:ext uri="{BB962C8B-B14F-4D97-AF65-F5344CB8AC3E}">
        <p14:creationId xmlns:p14="http://schemas.microsoft.com/office/powerpoint/2010/main" val="2487362495"/>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Postfix</a:t>
            </a:r>
            <a:r>
              <a:rPr lang="de-DE" dirty="0" smtClean="0"/>
              <a:t>:</a:t>
            </a:r>
            <a:br>
              <a:rPr lang="de-DE" dirty="0" smtClean="0"/>
            </a:br>
            <a:r>
              <a:rPr lang="de-DE" dirty="0" smtClean="0"/>
              <a:t>MX &amp; SMTP </a:t>
            </a:r>
            <a:r>
              <a:rPr lang="de-DE" dirty="0" err="1" smtClean="0"/>
              <a:t>client</a:t>
            </a:r>
            <a:endParaRPr lang="de-DE" dirty="0"/>
          </a:p>
        </p:txBody>
      </p:sp>
      <p:sp>
        <p:nvSpPr>
          <p:cNvPr id="3" name="Inhaltsplatzhalter 2"/>
          <p:cNvSpPr>
            <a:spLocks noGrp="1"/>
          </p:cNvSpPr>
          <p:nvPr>
            <p:ph idx="1"/>
          </p:nvPr>
        </p:nvSpPr>
        <p:spPr>
          <a:xfrm>
            <a:off x="1270000" y="2962614"/>
            <a:ext cx="10464800" cy="1446789"/>
          </a:xfrm>
        </p:spPr>
        <p:txBody>
          <a:bodyPr>
            <a:normAutofit fontScale="92500" lnSpcReduction="20000"/>
          </a:bodyPr>
          <a:lstStyle/>
          <a:p>
            <a:r>
              <a:rPr lang="de-DE" dirty="0" smtClean="0"/>
              <a:t>In </a:t>
            </a:r>
            <a:r>
              <a:rPr lang="de-DE" dirty="0" err="1" smtClean="0"/>
              <a:t>main.cf</a:t>
            </a:r>
            <a:endParaRPr lang="de-DE" dirty="0" smtClean="0"/>
          </a:p>
          <a:p>
            <a:pPr lvl="1"/>
            <a:r>
              <a:rPr lang="de-DE" dirty="0" err="1" smtClean="0"/>
              <a:t>Enable</a:t>
            </a:r>
            <a:r>
              <a:rPr lang="de-DE" dirty="0" smtClean="0"/>
              <a:t> </a:t>
            </a:r>
            <a:r>
              <a:rPr lang="de-DE" dirty="0" err="1" smtClean="0"/>
              <a:t>opportunistic</a:t>
            </a:r>
            <a:r>
              <a:rPr lang="de-DE" dirty="0" smtClean="0"/>
              <a:t> TLS</a:t>
            </a:r>
          </a:p>
        </p:txBody>
      </p:sp>
      <p:pic>
        <p:nvPicPr>
          <p:cNvPr id="4" name="Picture 3" descr="Screen Shot 2014-06-04 at 14.42.4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8" y="4797431"/>
            <a:ext cx="12997716" cy="4447800"/>
          </a:xfrm>
          <a:prstGeom prst="rect">
            <a:avLst/>
          </a:prstGeom>
        </p:spPr>
      </p:pic>
    </p:spTree>
    <p:extLst>
      <p:ext uri="{BB962C8B-B14F-4D97-AF65-F5344CB8AC3E}">
        <p14:creationId xmlns:p14="http://schemas.microsoft.com/office/powerpoint/2010/main" val="2146730521"/>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Postfix</a:t>
            </a:r>
            <a:r>
              <a:rPr lang="de-DE" dirty="0" smtClean="0"/>
              <a:t>:</a:t>
            </a:r>
            <a:r>
              <a:rPr lang="de-DE" dirty="0"/>
              <a:t> </a:t>
            </a:r>
            <a:r>
              <a:rPr lang="de-DE" dirty="0" smtClean="0"/>
              <a:t>MSA</a:t>
            </a:r>
            <a:endParaRPr lang="de-DE" dirty="0"/>
          </a:p>
        </p:txBody>
      </p:sp>
      <p:sp>
        <p:nvSpPr>
          <p:cNvPr id="3" name="Inhaltsplatzhalter 2"/>
          <p:cNvSpPr>
            <a:spLocks noGrp="1"/>
          </p:cNvSpPr>
          <p:nvPr>
            <p:ph idx="1"/>
          </p:nvPr>
        </p:nvSpPr>
        <p:spPr>
          <a:xfrm>
            <a:off x="1270000" y="2692400"/>
            <a:ext cx="10464800" cy="1446789"/>
          </a:xfrm>
        </p:spPr>
        <p:txBody>
          <a:bodyPr>
            <a:normAutofit/>
          </a:bodyPr>
          <a:lstStyle/>
          <a:p>
            <a:r>
              <a:rPr lang="de-DE" dirty="0" err="1" smtClean="0"/>
              <a:t>Define</a:t>
            </a:r>
            <a:r>
              <a:rPr lang="de-DE" dirty="0" smtClean="0"/>
              <a:t> </a:t>
            </a:r>
            <a:r>
              <a:rPr lang="de-DE" dirty="0" err="1" smtClean="0"/>
              <a:t>ciper</a:t>
            </a:r>
            <a:r>
              <a:rPr lang="de-DE" dirty="0" smtClean="0"/>
              <a:t> </a:t>
            </a:r>
            <a:r>
              <a:rPr lang="de-DE" dirty="0" err="1" smtClean="0"/>
              <a:t>suite</a:t>
            </a:r>
            <a:r>
              <a:rPr lang="de-DE" dirty="0" smtClean="0"/>
              <a:t>:</a:t>
            </a:r>
          </a:p>
        </p:txBody>
      </p:sp>
      <p:pic>
        <p:nvPicPr>
          <p:cNvPr id="5" name="Picture 4" descr="Screen Shot 2014-06-04 at 14.44.2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837" y="3790417"/>
            <a:ext cx="12438157" cy="2245473"/>
          </a:xfrm>
          <a:prstGeom prst="rect">
            <a:avLst/>
          </a:prstGeom>
        </p:spPr>
      </p:pic>
      <p:sp>
        <p:nvSpPr>
          <p:cNvPr id="6" name="Inhaltsplatzhalter 2"/>
          <p:cNvSpPr txBox="1">
            <a:spLocks/>
          </p:cNvSpPr>
          <p:nvPr/>
        </p:nvSpPr>
        <p:spPr>
          <a:xfrm>
            <a:off x="1270000" y="6035890"/>
            <a:ext cx="10464800" cy="14467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a:lstStyle>
          <a:p>
            <a:pPr algn="l"/>
            <a:r>
              <a:rPr lang="de-DE" dirty="0" err="1" smtClean="0"/>
              <a:t>Configure</a:t>
            </a:r>
            <a:r>
              <a:rPr lang="de-DE" dirty="0" smtClean="0"/>
              <a:t> MSA SMTP:</a:t>
            </a:r>
          </a:p>
        </p:txBody>
      </p:sp>
      <p:pic>
        <p:nvPicPr>
          <p:cNvPr id="7" name="Picture 6" descr="Screen Shot 2014-06-04 at 14.45.5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836" y="7277604"/>
            <a:ext cx="12392183" cy="1276637"/>
          </a:xfrm>
          <a:prstGeom prst="rect">
            <a:avLst/>
          </a:prstGeom>
        </p:spPr>
      </p:pic>
    </p:spTree>
    <p:extLst>
      <p:ext uri="{BB962C8B-B14F-4D97-AF65-F5344CB8AC3E}">
        <p14:creationId xmlns:p14="http://schemas.microsoft.com/office/powerpoint/2010/main" val="4032982531"/>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err="1" smtClean="0"/>
              <a:t>Testing</a:t>
            </a:r>
            <a:endParaRPr lang="de-DE" dirty="0"/>
          </a:p>
        </p:txBody>
      </p:sp>
      <p:pic>
        <p:nvPicPr>
          <p:cNvPr id="2" name="Picture 1" descr="Screen Shot 2014-06-03 at 20.37.1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214" y="607988"/>
            <a:ext cx="8898389" cy="7124388"/>
          </a:xfrm>
          <a:prstGeom prst="rect">
            <a:avLst/>
          </a:prstGeom>
        </p:spPr>
      </p:pic>
    </p:spTree>
    <p:extLst>
      <p:ext uri="{BB962C8B-B14F-4D97-AF65-F5344CB8AC3E}">
        <p14:creationId xmlns:p14="http://schemas.microsoft.com/office/powerpoint/2010/main" val="88512860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How</a:t>
            </a:r>
            <a:r>
              <a:rPr lang="de-DE" dirty="0" smtClean="0"/>
              <a:t> </a:t>
            </a:r>
            <a:r>
              <a:rPr lang="de-DE" dirty="0" err="1" smtClean="0"/>
              <a:t>to</a:t>
            </a:r>
            <a:r>
              <a:rPr lang="de-DE" dirty="0" smtClean="0"/>
              <a:t> </a:t>
            </a:r>
            <a:r>
              <a:rPr lang="de-DE" dirty="0" err="1" smtClean="0"/>
              <a:t>test</a:t>
            </a:r>
            <a:r>
              <a:rPr lang="de-DE" dirty="0" smtClean="0"/>
              <a:t>? - Tools</a:t>
            </a:r>
            <a:endParaRPr lang="de-DE" dirty="0"/>
          </a:p>
        </p:txBody>
      </p:sp>
      <p:sp>
        <p:nvSpPr>
          <p:cNvPr id="3" name="Inhaltsplatzhalter 2"/>
          <p:cNvSpPr>
            <a:spLocks noGrp="1"/>
          </p:cNvSpPr>
          <p:nvPr>
            <p:ph idx="1"/>
          </p:nvPr>
        </p:nvSpPr>
        <p:spPr/>
        <p:txBody>
          <a:bodyPr>
            <a:normAutofit/>
          </a:bodyPr>
          <a:lstStyle/>
          <a:p>
            <a:r>
              <a:rPr lang="de-DE" dirty="0"/>
              <a:t>o</a:t>
            </a:r>
            <a:r>
              <a:rPr lang="de-DE" dirty="0" smtClean="0"/>
              <a:t>penssl </a:t>
            </a:r>
            <a:r>
              <a:rPr lang="de-DE" dirty="0" err="1" smtClean="0"/>
              <a:t>s_client</a:t>
            </a:r>
            <a:r>
              <a:rPr lang="de-DE" dirty="0" smtClean="0"/>
              <a:t>  (</a:t>
            </a:r>
            <a:r>
              <a:rPr lang="de-DE" dirty="0" err="1" smtClean="0"/>
              <a:t>or</a:t>
            </a:r>
            <a:r>
              <a:rPr lang="de-DE" dirty="0" smtClean="0"/>
              <a:t> </a:t>
            </a:r>
            <a:r>
              <a:rPr lang="de-DE" dirty="0" err="1" smtClean="0"/>
              <a:t>gnutls</a:t>
            </a:r>
            <a:r>
              <a:rPr lang="de-DE" dirty="0" smtClean="0"/>
              <a:t>-cli)</a:t>
            </a:r>
          </a:p>
          <a:p>
            <a:r>
              <a:rPr lang="de-DE" dirty="0" err="1" smtClean="0"/>
              <a:t>ssllabs.com</a:t>
            </a:r>
            <a:r>
              <a:rPr lang="de-DE" dirty="0" smtClean="0"/>
              <a:t>: </a:t>
            </a:r>
            <a:r>
              <a:rPr lang="de-DE" dirty="0" err="1" smtClean="0"/>
              <a:t>checks</a:t>
            </a:r>
            <a:r>
              <a:rPr lang="de-DE" dirty="0" smtClean="0"/>
              <a:t> </a:t>
            </a:r>
            <a:r>
              <a:rPr lang="de-DE" dirty="0" err="1" smtClean="0"/>
              <a:t>for</a:t>
            </a:r>
            <a:r>
              <a:rPr lang="de-DE" dirty="0" smtClean="0"/>
              <a:t> </a:t>
            </a:r>
            <a:r>
              <a:rPr lang="de-DE" dirty="0" err="1" smtClean="0"/>
              <a:t>servers</a:t>
            </a:r>
            <a:r>
              <a:rPr lang="de-DE" dirty="0" smtClean="0"/>
              <a:t> </a:t>
            </a:r>
            <a:r>
              <a:rPr lang="de-DE" dirty="0" err="1" smtClean="0"/>
              <a:t>as</a:t>
            </a:r>
            <a:r>
              <a:rPr lang="de-DE" dirty="0" smtClean="0"/>
              <a:t> </a:t>
            </a:r>
            <a:r>
              <a:rPr lang="de-DE" dirty="0" err="1" smtClean="0"/>
              <a:t>well</a:t>
            </a:r>
            <a:r>
              <a:rPr lang="de-DE" dirty="0" smtClean="0"/>
              <a:t> </a:t>
            </a:r>
            <a:r>
              <a:rPr lang="de-DE" dirty="0" err="1" smtClean="0"/>
              <a:t>as</a:t>
            </a:r>
            <a:r>
              <a:rPr lang="de-DE" dirty="0" smtClean="0"/>
              <a:t> </a:t>
            </a:r>
            <a:r>
              <a:rPr lang="de-DE" dirty="0" err="1" smtClean="0"/>
              <a:t>clients</a:t>
            </a:r>
            <a:endParaRPr lang="de-DE" dirty="0" smtClean="0"/>
          </a:p>
          <a:p>
            <a:r>
              <a:rPr lang="de-DE" dirty="0" err="1" smtClean="0"/>
              <a:t>xmpp.net</a:t>
            </a:r>
            <a:endParaRPr lang="de-DE" dirty="0" smtClean="0"/>
          </a:p>
          <a:p>
            <a:r>
              <a:rPr lang="de-DE" dirty="0" err="1" smtClean="0"/>
              <a:t>sslscan</a:t>
            </a:r>
            <a:endParaRPr lang="de-DE" dirty="0" smtClean="0"/>
          </a:p>
          <a:p>
            <a:r>
              <a:rPr lang="de-DE" dirty="0" err="1" smtClean="0"/>
              <a:t>SSLyze</a:t>
            </a:r>
            <a:endParaRPr lang="de-DE" dirty="0" smtClean="0"/>
          </a:p>
        </p:txBody>
      </p:sp>
    </p:spTree>
    <p:extLst>
      <p:ext uri="{BB962C8B-B14F-4D97-AF65-F5344CB8AC3E}">
        <p14:creationId xmlns:p14="http://schemas.microsoft.com/office/powerpoint/2010/main" val="4250089298"/>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Tools: openssl </a:t>
            </a:r>
            <a:r>
              <a:rPr lang="de-DE" dirty="0" err="1" smtClean="0"/>
              <a:t>s_client</a:t>
            </a:r>
            <a:endParaRPr lang="de-DE" dirty="0"/>
          </a:p>
        </p:txBody>
      </p:sp>
      <p:sp>
        <p:nvSpPr>
          <p:cNvPr id="3" name="Inhaltsplatzhalter 2"/>
          <p:cNvSpPr>
            <a:spLocks noGrp="1"/>
          </p:cNvSpPr>
          <p:nvPr>
            <p:ph idx="1"/>
          </p:nvPr>
        </p:nvSpPr>
        <p:spPr/>
        <p:txBody>
          <a:bodyPr>
            <a:normAutofit/>
          </a:bodyPr>
          <a:lstStyle/>
          <a:p>
            <a:pPr marL="0" indent="0">
              <a:buNone/>
            </a:pPr>
            <a:r>
              <a:rPr lang="de-DE" sz="3400" dirty="0"/>
              <a:t>openssl </a:t>
            </a:r>
            <a:r>
              <a:rPr lang="de-DE" sz="3400" dirty="0" err="1"/>
              <a:t>s_client</a:t>
            </a:r>
            <a:r>
              <a:rPr lang="de-DE" sz="3400" dirty="0"/>
              <a:t> -</a:t>
            </a:r>
            <a:r>
              <a:rPr lang="de-DE" sz="3400" dirty="0" err="1"/>
              <a:t>showcerts</a:t>
            </a:r>
            <a:r>
              <a:rPr lang="de-DE" sz="3400" dirty="0"/>
              <a:t> –</a:t>
            </a:r>
            <a:r>
              <a:rPr lang="de-DE" sz="3400" dirty="0" err="1"/>
              <a:t>connect</a:t>
            </a:r>
            <a:r>
              <a:rPr lang="de-DE" sz="3400" dirty="0"/>
              <a:t> git.bettercrypto.org:443</a:t>
            </a:r>
          </a:p>
        </p:txBody>
      </p:sp>
      <p:pic>
        <p:nvPicPr>
          <p:cNvPr id="4" name="Bild 3"/>
          <p:cNvPicPr>
            <a:picLocks noChangeAspect="1"/>
          </p:cNvPicPr>
          <p:nvPr/>
        </p:nvPicPr>
        <p:blipFill>
          <a:blip r:embed="rId3"/>
          <a:stretch>
            <a:fillRect/>
          </a:stretch>
        </p:blipFill>
        <p:spPr>
          <a:xfrm>
            <a:off x="0" y="3231530"/>
            <a:ext cx="13004800" cy="6258473"/>
          </a:xfrm>
          <a:prstGeom prst="rect">
            <a:avLst/>
          </a:prstGeom>
        </p:spPr>
      </p:pic>
    </p:spTree>
    <p:extLst>
      <p:ext uri="{BB962C8B-B14F-4D97-AF65-F5344CB8AC3E}">
        <p14:creationId xmlns:p14="http://schemas.microsoft.com/office/powerpoint/2010/main" val="345088572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But of </a:t>
            </a:r>
            <a:r>
              <a:rPr lang="de-DE" dirty="0" err="1" smtClean="0"/>
              <a:t>course</a:t>
            </a:r>
            <a:r>
              <a:rPr lang="de-DE" dirty="0" smtClean="0"/>
              <a:t>...</a:t>
            </a:r>
            <a:endParaRPr lang="de-DE" dirty="0"/>
          </a:p>
        </p:txBody>
      </p:sp>
      <p:sp>
        <p:nvSpPr>
          <p:cNvPr id="3" name="Textplatzhalter 2"/>
          <p:cNvSpPr>
            <a:spLocks noGrp="1"/>
          </p:cNvSpPr>
          <p:nvPr>
            <p:ph type="body" idx="1"/>
          </p:nvPr>
        </p:nvSpPr>
        <p:spPr/>
        <p:txBody>
          <a:bodyPr/>
          <a:lstStyle/>
          <a:p>
            <a:r>
              <a:rPr lang="de-DE" dirty="0" err="1" smtClean="0"/>
              <a:t>It</a:t>
            </a:r>
            <a:r>
              <a:rPr lang="de-DE" dirty="0" smtClean="0"/>
              <a:t> </a:t>
            </a:r>
            <a:r>
              <a:rPr lang="de-DE" dirty="0" err="1" smtClean="0"/>
              <a:t>is</a:t>
            </a:r>
            <a:r>
              <a:rPr lang="de-DE" dirty="0" smtClean="0"/>
              <a:t> not </a:t>
            </a:r>
            <a:r>
              <a:rPr lang="de-DE" dirty="0" err="1" smtClean="0"/>
              <a:t>only</a:t>
            </a:r>
            <a:r>
              <a:rPr lang="de-DE" dirty="0" smtClean="0"/>
              <a:t> </a:t>
            </a:r>
            <a:r>
              <a:rPr lang="de-DE" dirty="0" err="1" smtClean="0"/>
              <a:t>the</a:t>
            </a:r>
            <a:r>
              <a:rPr lang="de-DE" dirty="0" smtClean="0"/>
              <a:t> NSA, </a:t>
            </a:r>
            <a:r>
              <a:rPr lang="de-DE" dirty="0" err="1" smtClean="0"/>
              <a:t>who</a:t>
            </a:r>
            <a:r>
              <a:rPr lang="de-DE" dirty="0" smtClean="0"/>
              <a:t> </a:t>
            </a:r>
            <a:r>
              <a:rPr lang="de-DE" dirty="0" err="1" smtClean="0"/>
              <a:t>intercepts</a:t>
            </a:r>
            <a:endParaRPr lang="de-DE" dirty="0" smtClean="0"/>
          </a:p>
          <a:p>
            <a:r>
              <a:rPr lang="de-DE" dirty="0" smtClean="0"/>
              <a:t>Other </a:t>
            </a:r>
            <a:r>
              <a:rPr lang="de-DE" dirty="0" err="1" smtClean="0"/>
              <a:t>nations</a:t>
            </a:r>
            <a:r>
              <a:rPr lang="de-DE" dirty="0" smtClean="0"/>
              <a:t> </a:t>
            </a:r>
            <a:r>
              <a:rPr lang="de-DE" dirty="0" err="1" smtClean="0"/>
              <a:t>now</a:t>
            </a:r>
            <a:r>
              <a:rPr lang="de-DE" dirty="0" smtClean="0"/>
              <a:t> </a:t>
            </a:r>
            <a:r>
              <a:rPr lang="de-DE" dirty="0" err="1" smtClean="0"/>
              <a:t>have</a:t>
            </a:r>
            <a:r>
              <a:rPr lang="de-DE" dirty="0" smtClean="0"/>
              <a:t> a </a:t>
            </a:r>
            <a:r>
              <a:rPr lang="de-DE" dirty="0" err="1" smtClean="0"/>
              <a:t>blueprint</a:t>
            </a:r>
            <a:r>
              <a:rPr lang="de-DE" dirty="0" smtClean="0"/>
              <a:t> (</a:t>
            </a:r>
            <a:r>
              <a:rPr lang="de-DE" dirty="0" err="1" smtClean="0"/>
              <a:t>thanks</a:t>
            </a:r>
            <a:r>
              <a:rPr lang="de-DE" dirty="0" smtClean="0"/>
              <a:t> </a:t>
            </a:r>
            <a:r>
              <a:rPr lang="de-DE" dirty="0" err="1" smtClean="0"/>
              <a:t>to</a:t>
            </a:r>
            <a:r>
              <a:rPr lang="de-DE" dirty="0" smtClean="0"/>
              <a:t> Snowden) in </a:t>
            </a:r>
            <a:r>
              <a:rPr lang="de-DE" dirty="0" err="1" smtClean="0"/>
              <a:t>case</a:t>
            </a:r>
            <a:r>
              <a:rPr lang="de-DE" dirty="0" smtClean="0"/>
              <a:t> </a:t>
            </a:r>
            <a:r>
              <a:rPr lang="de-DE" dirty="0" err="1" smtClean="0"/>
              <a:t>they</a:t>
            </a:r>
            <a:r>
              <a:rPr lang="de-DE" dirty="0" smtClean="0"/>
              <a:t> </a:t>
            </a:r>
            <a:r>
              <a:rPr lang="de-DE" dirty="0" err="1" smtClean="0"/>
              <a:t>did</a:t>
            </a:r>
            <a:r>
              <a:rPr lang="de-DE" dirty="0" smtClean="0"/>
              <a:t> not </a:t>
            </a:r>
            <a:r>
              <a:rPr lang="de-DE" dirty="0" err="1" smtClean="0"/>
              <a:t>have</a:t>
            </a:r>
            <a:r>
              <a:rPr lang="de-DE" dirty="0" smtClean="0"/>
              <a:t> </a:t>
            </a:r>
            <a:r>
              <a:rPr lang="de-DE" dirty="0" err="1" smtClean="0"/>
              <a:t>the</a:t>
            </a:r>
            <a:r>
              <a:rPr lang="de-DE" dirty="0" smtClean="0"/>
              <a:t> </a:t>
            </a:r>
            <a:r>
              <a:rPr lang="de-DE" dirty="0" err="1" smtClean="0"/>
              <a:t>technical</a:t>
            </a:r>
            <a:r>
              <a:rPr lang="de-DE" dirty="0" smtClean="0"/>
              <a:t> </a:t>
            </a:r>
            <a:r>
              <a:rPr lang="de-DE" dirty="0" err="1" smtClean="0"/>
              <a:t>skills</a:t>
            </a:r>
            <a:r>
              <a:rPr lang="de-DE" dirty="0" smtClean="0"/>
              <a:t> </a:t>
            </a:r>
            <a:r>
              <a:rPr lang="de-DE" dirty="0" err="1" smtClean="0"/>
              <a:t>yet</a:t>
            </a:r>
            <a:endParaRPr lang="de-DE" dirty="0" smtClean="0"/>
          </a:p>
          <a:p>
            <a:r>
              <a:rPr lang="de-DE" dirty="0" smtClean="0"/>
              <a:t>Criminals </a:t>
            </a:r>
            <a:r>
              <a:rPr lang="de-DE" dirty="0" err="1" smtClean="0"/>
              <a:t>now</a:t>
            </a:r>
            <a:r>
              <a:rPr lang="de-DE" dirty="0" smtClean="0"/>
              <a:t> </a:t>
            </a:r>
            <a:r>
              <a:rPr lang="de-DE" dirty="0" err="1" smtClean="0"/>
              <a:t>have</a:t>
            </a:r>
            <a:r>
              <a:rPr lang="de-DE" dirty="0" smtClean="0"/>
              <a:t> a </a:t>
            </a:r>
            <a:r>
              <a:rPr lang="de-DE" dirty="0" err="1" smtClean="0"/>
              <a:t>blueprint</a:t>
            </a:r>
            <a:r>
              <a:rPr lang="de-DE" dirty="0" smtClean="0"/>
              <a:t>,...</a:t>
            </a:r>
          </a:p>
          <a:p>
            <a:r>
              <a:rPr lang="de-DE" dirty="0" err="1" smtClean="0"/>
              <a:t>Everyone</a:t>
            </a:r>
            <a:r>
              <a:rPr lang="de-DE" dirty="0" smtClean="0"/>
              <a:t> </a:t>
            </a:r>
            <a:r>
              <a:rPr lang="de-DE" dirty="0" err="1" smtClean="0"/>
              <a:t>has</a:t>
            </a:r>
            <a:r>
              <a:rPr lang="de-DE" dirty="0" smtClean="0"/>
              <a:t>!</a:t>
            </a:r>
          </a:p>
          <a:p>
            <a:r>
              <a:rPr lang="de-DE" dirty="0" smtClean="0"/>
              <a:t>So, </a:t>
            </a:r>
            <a:r>
              <a:rPr lang="de-DE" dirty="0" err="1" smtClean="0"/>
              <a:t>what</a:t>
            </a:r>
            <a:r>
              <a:rPr lang="de-DE" dirty="0" smtClean="0"/>
              <a:t> </a:t>
            </a:r>
            <a:r>
              <a:rPr lang="de-DE" dirty="0" err="1" smtClean="0"/>
              <a:t>can</a:t>
            </a:r>
            <a:r>
              <a:rPr lang="de-DE" dirty="0" smtClean="0"/>
              <a:t> </a:t>
            </a:r>
            <a:r>
              <a:rPr lang="de-DE" dirty="0" err="1" smtClean="0"/>
              <a:t>we</a:t>
            </a:r>
            <a:r>
              <a:rPr lang="de-DE" dirty="0" smtClean="0"/>
              <a:t> do?</a:t>
            </a:r>
          </a:p>
          <a:p>
            <a:endParaRPr lang="de-DE"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Tools: </a:t>
            </a:r>
            <a:r>
              <a:rPr lang="de-DE" dirty="0" err="1" smtClean="0"/>
              <a:t>sslscan</a:t>
            </a:r>
            <a:endParaRPr lang="de-DE" dirty="0"/>
          </a:p>
        </p:txBody>
      </p:sp>
      <p:pic>
        <p:nvPicPr>
          <p:cNvPr id="4" name="Bild 3"/>
          <p:cNvPicPr>
            <a:picLocks noChangeAspect="1"/>
          </p:cNvPicPr>
          <p:nvPr/>
        </p:nvPicPr>
        <p:blipFill>
          <a:blip r:embed="rId2"/>
          <a:stretch>
            <a:fillRect/>
          </a:stretch>
        </p:blipFill>
        <p:spPr>
          <a:xfrm>
            <a:off x="3098800" y="2008044"/>
            <a:ext cx="6807199" cy="7717463"/>
          </a:xfrm>
          <a:prstGeom prst="rect">
            <a:avLst/>
          </a:prstGeom>
        </p:spPr>
      </p:pic>
    </p:spTree>
    <p:extLst>
      <p:ext uri="{BB962C8B-B14F-4D97-AF65-F5344CB8AC3E}">
        <p14:creationId xmlns:p14="http://schemas.microsoft.com/office/powerpoint/2010/main" val="2085332852"/>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Tools: </a:t>
            </a:r>
            <a:r>
              <a:rPr lang="de-DE" dirty="0" err="1" smtClean="0"/>
              <a:t>ssllabs</a:t>
            </a:r>
            <a:endParaRPr lang="de-DE" dirty="0"/>
          </a:p>
        </p:txBody>
      </p:sp>
      <p:pic>
        <p:nvPicPr>
          <p:cNvPr id="6" name="Inhaltsplatzhalter 5"/>
          <p:cNvPicPr>
            <a:picLocks noGrp="1" noChangeAspect="1"/>
          </p:cNvPicPr>
          <p:nvPr>
            <p:ph idx="1"/>
          </p:nvPr>
        </p:nvPicPr>
        <p:blipFill>
          <a:blip r:embed="rId3"/>
          <a:srcRect l="-13932" r="-13932"/>
          <a:stretch>
            <a:fillRect/>
          </a:stretch>
        </p:blipFill>
        <p:spPr>
          <a:xfrm>
            <a:off x="1" y="2075031"/>
            <a:ext cx="13099100" cy="7153635"/>
          </a:xfrm>
        </p:spPr>
      </p:pic>
    </p:spTree>
    <p:extLst>
      <p:ext uri="{BB962C8B-B14F-4D97-AF65-F5344CB8AC3E}">
        <p14:creationId xmlns:p14="http://schemas.microsoft.com/office/powerpoint/2010/main" val="2403652219"/>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33867"/>
            <a:ext cx="10464800" cy="2438400"/>
          </a:xfrm>
        </p:spPr>
        <p:txBody>
          <a:bodyPr/>
          <a:lstStyle/>
          <a:p>
            <a:r>
              <a:rPr lang="de-DE" dirty="0" err="1"/>
              <a:t>s</a:t>
            </a:r>
            <a:r>
              <a:rPr lang="de-DE" dirty="0" err="1" smtClean="0"/>
              <a:t>sllabs</a:t>
            </a:r>
            <a:r>
              <a:rPr lang="de-DE" dirty="0" smtClean="0"/>
              <a:t> (2)</a:t>
            </a:r>
            <a:endParaRPr lang="de-DE" dirty="0"/>
          </a:p>
        </p:txBody>
      </p:sp>
      <p:pic>
        <p:nvPicPr>
          <p:cNvPr id="4" name="Bild 3"/>
          <p:cNvPicPr>
            <a:picLocks noChangeAspect="1"/>
          </p:cNvPicPr>
          <p:nvPr/>
        </p:nvPicPr>
        <p:blipFill>
          <a:blip r:embed="rId2"/>
          <a:stretch>
            <a:fillRect/>
          </a:stretch>
        </p:blipFill>
        <p:spPr>
          <a:xfrm>
            <a:off x="808124" y="1817037"/>
            <a:ext cx="11388553" cy="7629335"/>
          </a:xfrm>
          <a:prstGeom prst="rect">
            <a:avLst/>
          </a:prstGeom>
        </p:spPr>
      </p:pic>
    </p:spTree>
    <p:extLst>
      <p:ext uri="{BB962C8B-B14F-4D97-AF65-F5344CB8AC3E}">
        <p14:creationId xmlns:p14="http://schemas.microsoft.com/office/powerpoint/2010/main" val="2727977266"/>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Ssllabs</a:t>
            </a:r>
            <a:r>
              <a:rPr lang="de-DE" dirty="0" smtClean="0"/>
              <a:t> (3)</a:t>
            </a:r>
            <a:endParaRPr lang="de-DE" dirty="0"/>
          </a:p>
        </p:txBody>
      </p:sp>
      <p:pic>
        <p:nvPicPr>
          <p:cNvPr id="4" name="Bild 3"/>
          <p:cNvPicPr>
            <a:picLocks noChangeAspect="1"/>
          </p:cNvPicPr>
          <p:nvPr/>
        </p:nvPicPr>
        <p:blipFill>
          <a:blip r:embed="rId2"/>
          <a:stretch>
            <a:fillRect/>
          </a:stretch>
        </p:blipFill>
        <p:spPr>
          <a:xfrm>
            <a:off x="523805" y="0"/>
            <a:ext cx="11931254" cy="9753600"/>
          </a:xfrm>
          <a:prstGeom prst="rect">
            <a:avLst/>
          </a:prstGeom>
        </p:spPr>
      </p:pic>
    </p:spTree>
    <p:extLst>
      <p:ext uri="{BB962C8B-B14F-4D97-AF65-F5344CB8AC3E}">
        <p14:creationId xmlns:p14="http://schemas.microsoft.com/office/powerpoint/2010/main" val="213056107"/>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pic>
        <p:nvPicPr>
          <p:cNvPr id="2" name="Picture 1"/>
          <p:cNvPicPr>
            <a:picLocks noChangeAspect="1"/>
          </p:cNvPicPr>
          <p:nvPr/>
        </p:nvPicPr>
        <p:blipFill>
          <a:blip r:embed="rId2"/>
          <a:stretch>
            <a:fillRect/>
          </a:stretch>
        </p:blipFill>
        <p:spPr>
          <a:xfrm>
            <a:off x="2997165" y="1063338"/>
            <a:ext cx="8093867" cy="6457873"/>
          </a:xfrm>
          <a:prstGeom prst="rect">
            <a:avLst/>
          </a:prstGeom>
        </p:spPr>
      </p:pic>
    </p:spTree>
    <p:extLst>
      <p:ext uri="{BB962C8B-B14F-4D97-AF65-F5344CB8AC3E}">
        <p14:creationId xmlns:p14="http://schemas.microsoft.com/office/powerpoint/2010/main" val="78351478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Encryption</a:t>
            </a:r>
            <a:endParaRPr lang="en-US" dirty="0"/>
          </a:p>
        </p:txBody>
      </p:sp>
      <p:sp>
        <p:nvSpPr>
          <p:cNvPr id="6" name="Text Placeholder 5"/>
          <p:cNvSpPr>
            <a:spLocks noGrp="1"/>
          </p:cNvSpPr>
          <p:nvPr>
            <p:ph type="body" idx="1"/>
          </p:nvPr>
        </p:nvSpPr>
        <p:spPr>
          <a:xfrm>
            <a:off x="268104" y="2302967"/>
            <a:ext cx="12468558" cy="1309218"/>
          </a:xfrm>
        </p:spPr>
        <p:txBody>
          <a:bodyPr/>
          <a:lstStyle/>
          <a:p>
            <a:pPr marL="317500" indent="0">
              <a:buNone/>
            </a:pPr>
            <a:r>
              <a:rPr lang="en-US" sz="3600" dirty="0">
                <a:latin typeface="Andale Mono"/>
                <a:cs typeface="Andale Mono"/>
              </a:rPr>
              <a:t>echo "This is a </a:t>
            </a:r>
            <a:r>
              <a:rPr lang="en-US" sz="3600" dirty="0" smtClean="0">
                <a:latin typeface="Andale Mono"/>
                <a:cs typeface="Andale Mono"/>
              </a:rPr>
              <a:t>really secret" \</a:t>
            </a:r>
            <a:br>
              <a:rPr lang="en-US" sz="3600" dirty="0" smtClean="0">
                <a:latin typeface="Andale Mono"/>
                <a:cs typeface="Andale Mono"/>
              </a:rPr>
            </a:br>
            <a:r>
              <a:rPr lang="en-US" sz="3600" dirty="0" smtClean="0">
                <a:latin typeface="Andale Mono"/>
                <a:cs typeface="Andale Mono"/>
              </a:rPr>
              <a:t> | </a:t>
            </a:r>
            <a:r>
              <a:rPr lang="en-US" sz="3600" dirty="0" err="1">
                <a:latin typeface="Andale Mono"/>
                <a:cs typeface="Andale Mono"/>
              </a:rPr>
              <a:t>gpg</a:t>
            </a:r>
            <a:r>
              <a:rPr lang="en-US" sz="3600" dirty="0">
                <a:latin typeface="Andale Mono"/>
                <a:cs typeface="Andale Mono"/>
              </a:rPr>
              <a:t> -a -u </a:t>
            </a:r>
            <a:r>
              <a:rPr lang="en-US" sz="3600" dirty="0" smtClean="0">
                <a:latin typeface="Andale Mono"/>
                <a:cs typeface="Andale Mono"/>
              </a:rPr>
              <a:t>&lt;your id&gt;-</a:t>
            </a:r>
            <a:r>
              <a:rPr lang="en-US" sz="3600" dirty="0">
                <a:latin typeface="Andale Mono"/>
                <a:cs typeface="Andale Mono"/>
              </a:rPr>
              <a:t>r </a:t>
            </a:r>
            <a:r>
              <a:rPr lang="en-US" sz="3600" dirty="0" smtClean="0">
                <a:latin typeface="Andale Mono"/>
                <a:cs typeface="Andale Mono"/>
              </a:rPr>
              <a:t>&lt;his id&gt; -</a:t>
            </a:r>
            <a:r>
              <a:rPr lang="en-US" sz="3600" dirty="0">
                <a:latin typeface="Andale Mono"/>
                <a:cs typeface="Andale Mono"/>
              </a:rPr>
              <a:t>e</a:t>
            </a:r>
          </a:p>
        </p:txBody>
      </p:sp>
      <p:pic>
        <p:nvPicPr>
          <p:cNvPr id="2" name="Picture 1" descr="Screen Shot 2014-05-27 at 06.46.10.png"/>
          <p:cNvPicPr>
            <a:picLocks noChangeAspect="1"/>
          </p:cNvPicPr>
          <p:nvPr/>
        </p:nvPicPr>
        <p:blipFill rotWithShape="1">
          <a:blip r:embed="rId2">
            <a:extLst>
              <a:ext uri="{28A0092B-C50C-407E-A947-70E740481C1C}">
                <a14:useLocalDpi xmlns:a14="http://schemas.microsoft.com/office/drawing/2010/main" val="0"/>
              </a:ext>
            </a:extLst>
          </a:blip>
          <a:srcRect b="30075"/>
          <a:stretch/>
        </p:blipFill>
        <p:spPr>
          <a:xfrm>
            <a:off x="2325545" y="3866166"/>
            <a:ext cx="8598827" cy="5502933"/>
          </a:xfrm>
          <a:prstGeom prst="rect">
            <a:avLst/>
          </a:prstGeom>
        </p:spPr>
      </p:pic>
    </p:spTree>
    <p:extLst>
      <p:ext uri="{BB962C8B-B14F-4D97-AF65-F5344CB8AC3E}">
        <p14:creationId xmlns:p14="http://schemas.microsoft.com/office/powerpoint/2010/main" val="297694125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Decryption</a:t>
            </a:r>
            <a:endParaRPr lang="en-US" dirty="0"/>
          </a:p>
        </p:txBody>
      </p:sp>
      <p:sp>
        <p:nvSpPr>
          <p:cNvPr id="2" name="Text Placeholder 1"/>
          <p:cNvSpPr>
            <a:spLocks noGrp="1"/>
          </p:cNvSpPr>
          <p:nvPr>
            <p:ph type="body" idx="1"/>
          </p:nvPr>
        </p:nvSpPr>
        <p:spPr>
          <a:xfrm>
            <a:off x="1422400" y="2888329"/>
            <a:ext cx="10464800" cy="893175"/>
          </a:xfrm>
        </p:spPr>
        <p:txBody>
          <a:bodyPr/>
          <a:lstStyle/>
          <a:p>
            <a:r>
              <a:rPr lang="en-US" dirty="0" smtClean="0"/>
              <a:t>Let’s save the ciphered text to </a:t>
            </a:r>
            <a:r>
              <a:rPr lang="en-US" dirty="0" err="1" smtClean="0"/>
              <a:t>msg.asc</a:t>
            </a:r>
            <a:endParaRPr lang="en-US" dirty="0" smtClean="0"/>
          </a:p>
          <a:p>
            <a:r>
              <a:rPr lang="en-US" dirty="0" smtClean="0"/>
              <a:t>Then </a:t>
            </a:r>
            <a:r>
              <a:rPr lang="en-US" dirty="0" err="1" smtClean="0"/>
              <a:t>uncipher</a:t>
            </a:r>
            <a:r>
              <a:rPr lang="en-US" dirty="0" smtClean="0"/>
              <a:t>…</a:t>
            </a:r>
            <a:endParaRPr lang="en-US" dirty="0"/>
          </a:p>
        </p:txBody>
      </p:sp>
      <p:sp>
        <p:nvSpPr>
          <p:cNvPr id="4" name="Text Placeholder 5"/>
          <p:cNvSpPr txBox="1">
            <a:spLocks/>
          </p:cNvSpPr>
          <p:nvPr/>
        </p:nvSpPr>
        <p:spPr>
          <a:xfrm>
            <a:off x="268104" y="4010291"/>
            <a:ext cx="12468558" cy="13092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a:lstStyle>
          <a:p>
            <a:pPr marL="317500" indent="0">
              <a:buFontTx/>
              <a:buNone/>
            </a:pPr>
            <a:r>
              <a:rPr lang="en-US" sz="3600" dirty="0" err="1">
                <a:latin typeface="Andale Mono"/>
                <a:cs typeface="Andale Mono"/>
              </a:rPr>
              <a:t>gpg</a:t>
            </a:r>
            <a:r>
              <a:rPr lang="en-US" sz="3600" dirty="0">
                <a:latin typeface="Andale Mono"/>
                <a:cs typeface="Andale Mono"/>
              </a:rPr>
              <a:t> -d </a:t>
            </a:r>
            <a:r>
              <a:rPr lang="en-US" sz="3600" dirty="0" err="1">
                <a:latin typeface="Andale Mono"/>
                <a:cs typeface="Andale Mono"/>
              </a:rPr>
              <a:t>msg.asc</a:t>
            </a:r>
            <a:r>
              <a:rPr lang="en-US" sz="3600" dirty="0">
                <a:latin typeface="Andale Mono"/>
                <a:cs typeface="Andale Mono"/>
              </a:rPr>
              <a:t> </a:t>
            </a:r>
          </a:p>
        </p:txBody>
      </p:sp>
      <p:pic>
        <p:nvPicPr>
          <p:cNvPr id="6" name="Picture 5" descr="Screen Shot 2014-05-27 at 06.48.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496" y="5030887"/>
            <a:ext cx="11816848" cy="2455151"/>
          </a:xfrm>
          <a:prstGeom prst="rect">
            <a:avLst/>
          </a:prstGeom>
        </p:spPr>
      </p:pic>
    </p:spTree>
    <p:extLst>
      <p:ext uri="{BB962C8B-B14F-4D97-AF65-F5344CB8AC3E}">
        <p14:creationId xmlns:p14="http://schemas.microsoft.com/office/powerpoint/2010/main" val="79931430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Signing</a:t>
            </a:r>
            <a:endParaRPr lang="en-US" dirty="0"/>
          </a:p>
        </p:txBody>
      </p:sp>
      <p:sp>
        <p:nvSpPr>
          <p:cNvPr id="2" name="Text Placeholder 1"/>
          <p:cNvSpPr>
            <a:spLocks noGrp="1"/>
          </p:cNvSpPr>
          <p:nvPr>
            <p:ph type="body" idx="1"/>
          </p:nvPr>
        </p:nvSpPr>
        <p:spPr>
          <a:xfrm>
            <a:off x="1270000" y="2768600"/>
            <a:ext cx="10464800" cy="1111675"/>
          </a:xfrm>
        </p:spPr>
        <p:txBody>
          <a:bodyPr/>
          <a:lstStyle/>
          <a:p>
            <a:pPr marL="317500" indent="0">
              <a:buNone/>
            </a:pPr>
            <a:r>
              <a:rPr lang="en-US" sz="3600" dirty="0">
                <a:latin typeface="Andale Mono"/>
                <a:cs typeface="Andale Mono"/>
              </a:rPr>
              <a:t>echo "This is a really secret" \ </a:t>
            </a:r>
            <a:r>
              <a:rPr lang="en-US" sz="3600" dirty="0" smtClean="0">
                <a:latin typeface="Andale Mono"/>
                <a:cs typeface="Andale Mono"/>
              </a:rPr>
              <a:t/>
            </a:r>
            <a:br>
              <a:rPr lang="en-US" sz="3600" dirty="0" smtClean="0">
                <a:latin typeface="Andale Mono"/>
                <a:cs typeface="Andale Mono"/>
              </a:rPr>
            </a:br>
            <a:r>
              <a:rPr lang="en-US" sz="3600" dirty="0" smtClean="0">
                <a:latin typeface="Andale Mono"/>
                <a:cs typeface="Andale Mono"/>
              </a:rPr>
              <a:t> | </a:t>
            </a:r>
            <a:r>
              <a:rPr lang="en-US" sz="3600" dirty="0" err="1">
                <a:latin typeface="Andale Mono"/>
                <a:cs typeface="Andale Mono"/>
              </a:rPr>
              <a:t>gpg</a:t>
            </a:r>
            <a:r>
              <a:rPr lang="en-US" sz="3600" dirty="0">
                <a:latin typeface="Andale Mono"/>
                <a:cs typeface="Andale Mono"/>
              </a:rPr>
              <a:t> -a -u </a:t>
            </a:r>
            <a:r>
              <a:rPr lang="en-US" sz="3600" dirty="0" smtClean="0">
                <a:latin typeface="Andale Mono"/>
                <a:cs typeface="Andale Mono"/>
              </a:rPr>
              <a:t>&lt;your id&gt;-</a:t>
            </a:r>
            <a:r>
              <a:rPr lang="en-US" sz="3600" dirty="0">
                <a:latin typeface="Andale Mono"/>
                <a:cs typeface="Andale Mono"/>
              </a:rPr>
              <a:t>r </a:t>
            </a:r>
            <a:r>
              <a:rPr lang="en-US" sz="3600" dirty="0" smtClean="0">
                <a:latin typeface="Andale Mono"/>
                <a:cs typeface="Andale Mono"/>
              </a:rPr>
              <a:t>&lt;his id&gt;-</a:t>
            </a:r>
            <a:r>
              <a:rPr lang="en-US" sz="3600" dirty="0">
                <a:latin typeface="Andale Mono"/>
                <a:cs typeface="Andale Mono"/>
              </a:rPr>
              <a:t>s</a:t>
            </a:r>
          </a:p>
        </p:txBody>
      </p:sp>
      <p:pic>
        <p:nvPicPr>
          <p:cNvPr id="4" name="Picture 3" descr="Screen Shot 2014-05-27 at 06.51.50.png"/>
          <p:cNvPicPr>
            <a:picLocks noChangeAspect="1"/>
          </p:cNvPicPr>
          <p:nvPr/>
        </p:nvPicPr>
        <p:blipFill rotWithShape="1">
          <a:blip r:embed="rId2">
            <a:extLst>
              <a:ext uri="{28A0092B-C50C-407E-A947-70E740481C1C}">
                <a14:useLocalDpi xmlns:a14="http://schemas.microsoft.com/office/drawing/2010/main" val="0"/>
              </a:ext>
            </a:extLst>
          </a:blip>
          <a:srcRect b="32554"/>
          <a:stretch/>
        </p:blipFill>
        <p:spPr>
          <a:xfrm>
            <a:off x="2596377" y="3994785"/>
            <a:ext cx="8113668" cy="5722769"/>
          </a:xfrm>
          <a:prstGeom prst="rect">
            <a:avLst/>
          </a:prstGeom>
        </p:spPr>
      </p:pic>
    </p:spTree>
    <p:extLst>
      <p:ext uri="{BB962C8B-B14F-4D97-AF65-F5344CB8AC3E}">
        <p14:creationId xmlns:p14="http://schemas.microsoft.com/office/powerpoint/2010/main" val="92302110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Check Signature</a:t>
            </a:r>
            <a:endParaRPr lang="en-US" dirty="0"/>
          </a:p>
        </p:txBody>
      </p:sp>
      <p:sp>
        <p:nvSpPr>
          <p:cNvPr id="2" name="Text Placeholder 1"/>
          <p:cNvSpPr>
            <a:spLocks noGrp="1"/>
          </p:cNvSpPr>
          <p:nvPr>
            <p:ph type="body" idx="1"/>
          </p:nvPr>
        </p:nvSpPr>
        <p:spPr>
          <a:xfrm>
            <a:off x="1270000" y="2193284"/>
            <a:ext cx="10464800" cy="1111675"/>
          </a:xfrm>
        </p:spPr>
        <p:txBody>
          <a:bodyPr/>
          <a:lstStyle/>
          <a:p>
            <a:pPr marL="317500" indent="0">
              <a:buNone/>
            </a:pPr>
            <a:r>
              <a:rPr lang="en-US" sz="3600" dirty="0">
                <a:latin typeface="Andale Mono"/>
                <a:cs typeface="Andale Mono"/>
              </a:rPr>
              <a:t> </a:t>
            </a:r>
            <a:r>
              <a:rPr lang="en-US" sz="3600" dirty="0" err="1">
                <a:latin typeface="Andale Mono"/>
                <a:cs typeface="Andale Mono"/>
              </a:rPr>
              <a:t>gpg</a:t>
            </a:r>
            <a:r>
              <a:rPr lang="en-US" sz="3600" dirty="0">
                <a:latin typeface="Andale Mono"/>
                <a:cs typeface="Andale Mono"/>
              </a:rPr>
              <a:t> --verify </a:t>
            </a:r>
            <a:r>
              <a:rPr lang="en-US" sz="3600" dirty="0" err="1">
                <a:latin typeface="Andale Mono"/>
                <a:cs typeface="Andale Mono"/>
              </a:rPr>
              <a:t>sig.asc</a:t>
            </a:r>
            <a:endParaRPr lang="en-US" sz="3600" dirty="0">
              <a:latin typeface="Andale Mono"/>
              <a:cs typeface="Andale Mono"/>
            </a:endParaRPr>
          </a:p>
        </p:txBody>
      </p:sp>
      <p:pic>
        <p:nvPicPr>
          <p:cNvPr id="5" name="Picture 4" descr="Screen Shot 2014-05-27 at 06.58.4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7319" y="3303782"/>
            <a:ext cx="12657481" cy="2333502"/>
          </a:xfrm>
          <a:prstGeom prst="rect">
            <a:avLst/>
          </a:prstGeom>
        </p:spPr>
      </p:pic>
      <p:sp>
        <p:nvSpPr>
          <p:cNvPr id="6" name="TextBox 5"/>
          <p:cNvSpPr txBox="1"/>
          <p:nvPr/>
        </p:nvSpPr>
        <p:spPr>
          <a:xfrm>
            <a:off x="1091199" y="5693894"/>
            <a:ext cx="10141649" cy="391902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kumimoji="0" lang="en-US" sz="4000" b="0" i="0" u="none" strike="noStrike" cap="none" spc="0" normalizeH="0" baseline="0" dirty="0" err="1" smtClean="0">
                <a:ln>
                  <a:noFill/>
                </a:ln>
                <a:solidFill>
                  <a:srgbClr val="000000"/>
                </a:solidFill>
                <a:effectLst/>
                <a:uFillTx/>
                <a:latin typeface="+mn-lt"/>
                <a:ea typeface="+mn-ea"/>
                <a:cs typeface="+mn-cs"/>
                <a:sym typeface="Gill Sans"/>
              </a:rPr>
              <a:t>Differents</a:t>
            </a:r>
            <a:r>
              <a:rPr lang="en-US" sz="4000" dirty="0" smtClean="0">
                <a:solidFill>
                  <a:srgbClr val="000000"/>
                </a:solidFill>
              </a:rPr>
              <a:t> way to sign / verify:</a:t>
            </a:r>
          </a:p>
          <a:p>
            <a:pPr algn="l" rtl="0" latinLnBrk="1" hangingPunct="0"/>
            <a:r>
              <a:rPr lang="en-US" sz="4000" dirty="0">
                <a:solidFill>
                  <a:srgbClr val="000000"/>
                </a:solidFill>
                <a:hlinkClick r:id="rId3"/>
              </a:rPr>
              <a:t>https://www.gnupg.org/gph/en/manual/x135.</a:t>
            </a:r>
            <a:r>
              <a:rPr lang="en-US" sz="4000" dirty="0" smtClean="0">
                <a:solidFill>
                  <a:srgbClr val="000000"/>
                </a:solidFill>
                <a:hlinkClick r:id="rId3"/>
              </a:rPr>
              <a:t>html</a:t>
            </a:r>
            <a:endParaRPr lang="en-US" sz="4000" dirty="0" smtClean="0">
              <a:solidFill>
                <a:srgbClr val="000000"/>
              </a:solidFill>
            </a:endParaRPr>
          </a:p>
          <a:p>
            <a:pPr algn="l" rtl="0" latinLnBrk="1" hangingPunct="0"/>
            <a:endParaRPr lang="en-US" sz="4000" dirty="0" smtClean="0">
              <a:solidFill>
                <a:srgbClr val="000000"/>
              </a:solidFill>
            </a:endParaRPr>
          </a:p>
          <a:p>
            <a:pPr algn="l" rtl="0" latinLnBrk="1" hangingPunct="0"/>
            <a:r>
              <a:rPr lang="en-US" sz="4000" dirty="0" smtClean="0">
                <a:solidFill>
                  <a:srgbClr val="000000"/>
                </a:solidFill>
              </a:rPr>
              <a:t>Other techniques</a:t>
            </a:r>
          </a:p>
          <a:p>
            <a:pPr marL="571500" lvl="5" indent="-571500" algn="l" rtl="0" latinLnBrk="1" hangingPunct="0">
              <a:buFont typeface="Arial"/>
              <a:buChar char="•"/>
            </a:pPr>
            <a:r>
              <a:rPr lang="en-US" sz="4000" dirty="0" err="1" smtClean="0">
                <a:solidFill>
                  <a:srgbClr val="000000"/>
                </a:solidFill>
              </a:rPr>
              <a:t>Clearsigned</a:t>
            </a:r>
            <a:r>
              <a:rPr lang="en-US" sz="4000" dirty="0" smtClean="0">
                <a:solidFill>
                  <a:srgbClr val="000000"/>
                </a:solidFill>
              </a:rPr>
              <a:t> Documents</a:t>
            </a:r>
            <a:endParaRPr kumimoji="0" lang="en-US" sz="4000" b="0" i="0" u="none" strike="noStrike" cap="none" spc="0" normalizeH="0" baseline="0" dirty="0" smtClean="0">
              <a:ln>
                <a:noFill/>
              </a:ln>
              <a:solidFill>
                <a:srgbClr val="000000"/>
              </a:solidFill>
              <a:effectLst/>
              <a:uFillTx/>
              <a:sym typeface="Gill Sans"/>
            </a:endParaRPr>
          </a:p>
          <a:p>
            <a:pPr marL="571500" indent="-571500" algn="l" rtl="0" latinLnBrk="1" hangingPunct="0">
              <a:buFont typeface="Arial"/>
              <a:buChar char="•"/>
            </a:pPr>
            <a:r>
              <a:rPr kumimoji="0" lang="en-US" sz="4000" b="0" i="0" u="none" strike="noStrike" cap="none" spc="0" normalizeH="0" baseline="0" dirty="0" smtClean="0">
                <a:ln>
                  <a:noFill/>
                </a:ln>
                <a:solidFill>
                  <a:srgbClr val="000000"/>
                </a:solidFill>
                <a:effectLst/>
                <a:uFillTx/>
                <a:latin typeface="+mn-lt"/>
                <a:ea typeface="+mn-ea"/>
                <a:cs typeface="+mn-cs"/>
                <a:sym typeface="Gill Sans"/>
              </a:rPr>
              <a:t>Detached Signatures</a:t>
            </a:r>
          </a:p>
        </p:txBody>
      </p:sp>
    </p:spTree>
    <p:extLst>
      <p:ext uri="{BB962C8B-B14F-4D97-AF65-F5344CB8AC3E}">
        <p14:creationId xmlns:p14="http://schemas.microsoft.com/office/powerpoint/2010/main" val="3179678050"/>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4-05-27 at 18.04.1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01" y="0"/>
            <a:ext cx="6896100" cy="9613900"/>
          </a:xfrm>
          <a:prstGeom prst="rect">
            <a:avLst/>
          </a:prstGeom>
        </p:spPr>
      </p:pic>
      <p:sp>
        <p:nvSpPr>
          <p:cNvPr id="3" name="Title 2"/>
          <p:cNvSpPr>
            <a:spLocks noGrp="1"/>
          </p:cNvSpPr>
          <p:nvPr>
            <p:ph type="title"/>
          </p:nvPr>
        </p:nvSpPr>
        <p:spPr>
          <a:xfrm>
            <a:off x="5023419" y="268110"/>
            <a:ext cx="7981381" cy="2438400"/>
          </a:xfrm>
        </p:spPr>
        <p:txBody>
          <a:bodyPr/>
          <a:lstStyle/>
          <a:p>
            <a:r>
              <a:rPr lang="en-US" dirty="0" smtClean="0"/>
              <a:t>GPG </a:t>
            </a:r>
            <a:br>
              <a:rPr lang="en-US" dirty="0" smtClean="0"/>
            </a:br>
            <a:r>
              <a:rPr lang="en-US" dirty="0" smtClean="0"/>
              <a:t>Key generation</a:t>
            </a:r>
            <a:endParaRPr lang="en-US" dirty="0"/>
          </a:p>
        </p:txBody>
      </p:sp>
      <p:sp>
        <p:nvSpPr>
          <p:cNvPr id="4" name="Text Placeholder 1"/>
          <p:cNvSpPr txBox="1">
            <a:spLocks/>
          </p:cNvSpPr>
          <p:nvPr/>
        </p:nvSpPr>
        <p:spPr>
          <a:xfrm>
            <a:off x="5531406" y="2861720"/>
            <a:ext cx="7473394" cy="11116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a:lstStyle>
          <a:p>
            <a:pPr marL="317500" indent="0">
              <a:buFontTx/>
              <a:buNone/>
            </a:pPr>
            <a:r>
              <a:rPr lang="en-US" sz="3600" dirty="0" err="1">
                <a:latin typeface="Andale Mono"/>
                <a:cs typeface="Andale Mono"/>
              </a:rPr>
              <a:t>gpg</a:t>
            </a:r>
            <a:r>
              <a:rPr lang="en-US" sz="3600" dirty="0">
                <a:latin typeface="Andale Mono"/>
                <a:cs typeface="Andale Mono"/>
              </a:rPr>
              <a:t> --gen-key</a:t>
            </a:r>
          </a:p>
        </p:txBody>
      </p:sp>
      <p:sp>
        <p:nvSpPr>
          <p:cNvPr id="6" name="Shape 172"/>
          <p:cNvSpPr>
            <a:spLocks noGrp="1"/>
          </p:cNvSpPr>
          <p:nvPr>
            <p:ph type="body" idx="1"/>
          </p:nvPr>
        </p:nvSpPr>
        <p:spPr>
          <a:xfrm>
            <a:off x="7051400" y="3973395"/>
            <a:ext cx="5953399" cy="5780205"/>
          </a:xfrm>
          <a:prstGeom prst="rect">
            <a:avLst/>
          </a:prstGeom>
        </p:spPr>
        <p:txBody>
          <a:bodyPr/>
          <a:lstStyle/>
          <a:p>
            <a:pPr lvl="0">
              <a:defRPr sz="1800"/>
            </a:pPr>
            <a:r>
              <a:rPr lang="nl-BE" sz="4200" dirty="0" smtClean="0"/>
              <a:t>Kind of Key</a:t>
            </a:r>
            <a:endParaRPr sz="4200" dirty="0"/>
          </a:p>
          <a:p>
            <a:pPr lvl="0">
              <a:defRPr sz="1800"/>
            </a:pPr>
            <a:r>
              <a:rPr lang="nl-BE" sz="4200" dirty="0" smtClean="0"/>
              <a:t>Keylength</a:t>
            </a:r>
            <a:endParaRPr lang="nl-BE" dirty="0"/>
          </a:p>
          <a:p>
            <a:pPr lvl="0">
              <a:defRPr sz="1800"/>
            </a:pPr>
            <a:r>
              <a:rPr lang="nl-BE" sz="4200" dirty="0" smtClean="0"/>
              <a:t>Expiration Period</a:t>
            </a:r>
          </a:p>
        </p:txBody>
      </p:sp>
    </p:spTree>
    <p:extLst>
      <p:ext uri="{BB962C8B-B14F-4D97-AF65-F5344CB8AC3E}">
        <p14:creationId xmlns:p14="http://schemas.microsoft.com/office/powerpoint/2010/main" val="109631724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6195" y="3479547"/>
            <a:ext cx="12599553" cy="121058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7200" b="0" i="0" u="none" strike="noStrike" cap="none" spc="0" normalizeH="0" baseline="0" dirty="0" smtClean="0">
                <a:ln>
                  <a:noFill/>
                </a:ln>
                <a:solidFill>
                  <a:srgbClr val="000000"/>
                </a:solidFill>
                <a:effectLst/>
                <a:uFillTx/>
                <a:latin typeface="+mn-lt"/>
                <a:ea typeface="+mn-ea"/>
                <a:cs typeface="+mn-cs"/>
                <a:sym typeface="Gill Sans"/>
              </a:rPr>
              <a:t>Don’t give them anything</a:t>
            </a:r>
            <a:r>
              <a:rPr kumimoji="0" lang="en-US" sz="7200" b="0" i="0" u="none" strike="noStrike" cap="none" spc="0" normalizeH="0" dirty="0" smtClean="0">
                <a:ln>
                  <a:noFill/>
                </a:ln>
                <a:solidFill>
                  <a:srgbClr val="000000"/>
                </a:solidFill>
                <a:effectLst/>
                <a:uFillTx/>
                <a:latin typeface="+mn-lt"/>
                <a:ea typeface="+mn-ea"/>
                <a:cs typeface="+mn-cs"/>
                <a:sym typeface="Gill Sans"/>
              </a:rPr>
              <a:t> for free</a:t>
            </a:r>
            <a:endParaRPr kumimoji="0" lang="en-US" sz="7200" b="0" i="0" u="none" strike="noStrike" cap="none" spc="0" normalizeH="0" baseline="0" dirty="0">
              <a:ln>
                <a:noFill/>
              </a:ln>
              <a:solidFill>
                <a:srgbClr val="000000"/>
              </a:solidFill>
              <a:effectLst/>
              <a:uFillTx/>
              <a:latin typeface="+mn-lt"/>
              <a:ea typeface="+mn-ea"/>
              <a:cs typeface="+mn-cs"/>
              <a:sym typeface="Gill Sans"/>
            </a:endParaRPr>
          </a:p>
        </p:txBody>
      </p:sp>
      <p:sp>
        <p:nvSpPr>
          <p:cNvPr id="4" name="TextBox 3"/>
          <p:cNvSpPr txBox="1"/>
          <p:nvPr/>
        </p:nvSpPr>
        <p:spPr>
          <a:xfrm>
            <a:off x="2348339" y="5026215"/>
            <a:ext cx="8275278" cy="102592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0" b="0" i="0" u="none" strike="noStrike" cap="none" spc="0" normalizeH="0" baseline="0" dirty="0" smtClean="0">
                <a:ln>
                  <a:noFill/>
                </a:ln>
                <a:solidFill>
                  <a:schemeClr val="bg1">
                    <a:lumMod val="50000"/>
                  </a:schemeClr>
                </a:solidFill>
                <a:effectLst/>
                <a:uFillTx/>
                <a:latin typeface="+mn-lt"/>
                <a:ea typeface="+mn-ea"/>
                <a:cs typeface="+mn-cs"/>
                <a:sym typeface="Gill Sans"/>
              </a:rPr>
              <a:t>It’s your home, your fight!</a:t>
            </a:r>
            <a:endParaRPr kumimoji="0" lang="en-US" sz="6000" b="0" i="0" u="none" strike="noStrike" cap="none" spc="0" normalizeH="0" baseline="0" dirty="0">
              <a:ln>
                <a:noFill/>
              </a:ln>
              <a:solidFill>
                <a:schemeClr val="bg1">
                  <a:lumMod val="50000"/>
                </a:schemeClr>
              </a:solidFill>
              <a:effectLst/>
              <a:uFillTx/>
              <a:latin typeface="+mn-lt"/>
              <a:ea typeface="+mn-ea"/>
              <a:cs typeface="+mn-cs"/>
              <a:sym typeface="Gill Sans"/>
            </a:endParaRPr>
          </a:p>
        </p:txBody>
      </p:sp>
    </p:spTree>
    <p:extLst>
      <p:ext uri="{BB962C8B-B14F-4D97-AF65-F5344CB8AC3E}">
        <p14:creationId xmlns:p14="http://schemas.microsoft.com/office/powerpoint/2010/main" val="412479426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Key signing</a:t>
            </a:r>
            <a:endParaRPr lang="en-US" dirty="0"/>
          </a:p>
        </p:txBody>
      </p:sp>
      <p:sp>
        <p:nvSpPr>
          <p:cNvPr id="4" name="Text Placeholder 1"/>
          <p:cNvSpPr>
            <a:spLocks noGrp="1"/>
          </p:cNvSpPr>
          <p:nvPr>
            <p:ph type="body" idx="1"/>
          </p:nvPr>
        </p:nvSpPr>
        <p:spPr>
          <a:xfrm>
            <a:off x="1270000" y="2193284"/>
            <a:ext cx="10464800" cy="1111675"/>
          </a:xfrm>
        </p:spPr>
        <p:txBody>
          <a:bodyPr/>
          <a:lstStyle/>
          <a:p>
            <a:pPr marL="317500" indent="0">
              <a:buNone/>
            </a:pPr>
            <a:r>
              <a:rPr lang="nl-NL" sz="3600" dirty="0" err="1">
                <a:latin typeface="Andale Mono"/>
                <a:cs typeface="Andale Mono"/>
              </a:rPr>
              <a:t>gpg</a:t>
            </a:r>
            <a:r>
              <a:rPr lang="nl-NL" sz="3600" dirty="0">
                <a:latin typeface="Andale Mono"/>
                <a:cs typeface="Andale Mono"/>
              </a:rPr>
              <a:t> --</a:t>
            </a:r>
            <a:r>
              <a:rPr lang="nl-NL" sz="3600" dirty="0" err="1">
                <a:latin typeface="Andale Mono"/>
                <a:cs typeface="Andale Mono"/>
              </a:rPr>
              <a:t>sign-key</a:t>
            </a:r>
            <a:r>
              <a:rPr lang="nl-NL" sz="3600" dirty="0">
                <a:latin typeface="Andale Mono"/>
                <a:cs typeface="Andale Mono"/>
              </a:rPr>
              <a:t> -u </a:t>
            </a:r>
            <a:r>
              <a:rPr lang="nl-NL" sz="3600" dirty="0" smtClean="0">
                <a:latin typeface="Andale Mono"/>
                <a:cs typeface="Andale Mono"/>
              </a:rPr>
              <a:t>&lt;</a:t>
            </a:r>
            <a:r>
              <a:rPr lang="nl-NL" sz="3600" dirty="0" err="1" smtClean="0">
                <a:latin typeface="Andale Mono"/>
                <a:cs typeface="Andale Mono"/>
              </a:rPr>
              <a:t>your</a:t>
            </a:r>
            <a:r>
              <a:rPr lang="nl-NL" sz="3600" dirty="0" smtClean="0">
                <a:latin typeface="Andale Mono"/>
                <a:cs typeface="Andale Mono"/>
              </a:rPr>
              <a:t> ID&gt; &lt;his </a:t>
            </a:r>
            <a:r>
              <a:rPr lang="nl-NL" sz="3600" dirty="0" err="1" smtClean="0">
                <a:latin typeface="Andale Mono"/>
                <a:cs typeface="Andale Mono"/>
              </a:rPr>
              <a:t>id</a:t>
            </a:r>
            <a:r>
              <a:rPr lang="nl-NL" sz="3600" dirty="0" smtClean="0">
                <a:latin typeface="Andale Mono"/>
                <a:cs typeface="Andale Mono"/>
              </a:rPr>
              <a:t>&gt;</a:t>
            </a:r>
            <a:endParaRPr lang="en-US" sz="3600" dirty="0">
              <a:latin typeface="Andale Mono"/>
              <a:cs typeface="Andale Mono"/>
            </a:endParaRPr>
          </a:p>
        </p:txBody>
      </p:sp>
      <p:pic>
        <p:nvPicPr>
          <p:cNvPr id="5" name="Picture 4" descr="Screen Shot 2014-05-27 at 18.10.5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7405" y="3383810"/>
            <a:ext cx="10485599" cy="5872711"/>
          </a:xfrm>
          <a:prstGeom prst="rect">
            <a:avLst/>
          </a:prstGeom>
        </p:spPr>
      </p:pic>
    </p:spTree>
    <p:extLst>
      <p:ext uri="{BB962C8B-B14F-4D97-AF65-F5344CB8AC3E}">
        <p14:creationId xmlns:p14="http://schemas.microsoft.com/office/powerpoint/2010/main" val="2634250930"/>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Let’s do it!</a:t>
            </a:r>
            <a:endParaRPr lang="en-US" dirty="0"/>
          </a:p>
        </p:txBody>
      </p:sp>
      <p:pic>
        <p:nvPicPr>
          <p:cNvPr id="4" name="Picture 3"/>
          <p:cNvPicPr>
            <a:picLocks noChangeAspect="1"/>
          </p:cNvPicPr>
          <p:nvPr/>
        </p:nvPicPr>
        <p:blipFill>
          <a:blip r:embed="rId2"/>
          <a:stretch>
            <a:fillRect/>
          </a:stretch>
        </p:blipFill>
        <p:spPr>
          <a:xfrm>
            <a:off x="2579508" y="2943555"/>
            <a:ext cx="8128000" cy="4572000"/>
          </a:xfrm>
          <a:prstGeom prst="rect">
            <a:avLst/>
          </a:prstGeom>
        </p:spPr>
      </p:pic>
      <p:sp>
        <p:nvSpPr>
          <p:cNvPr id="5" name="TextBox 4"/>
          <p:cNvSpPr txBox="1"/>
          <p:nvPr/>
        </p:nvSpPr>
        <p:spPr>
          <a:xfrm>
            <a:off x="4632994" y="8225598"/>
            <a:ext cx="4343036" cy="71814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kumimoji="0" lang="en-US" sz="4000" b="0" i="0" u="none" strike="noStrike" cap="none" spc="0" normalizeH="0" baseline="0" dirty="0" smtClean="0">
                <a:ln>
                  <a:noFill/>
                </a:ln>
                <a:solidFill>
                  <a:srgbClr val="000000"/>
                </a:solidFill>
                <a:effectLst/>
                <a:uFillTx/>
                <a:latin typeface="+mn-lt"/>
                <a:ea typeface="+mn-ea"/>
                <a:cs typeface="+mn-cs"/>
                <a:sym typeface="Gill Sans"/>
              </a:rPr>
              <a:t>Let’s do a key party!</a:t>
            </a:r>
          </a:p>
        </p:txBody>
      </p:sp>
    </p:spTree>
    <p:extLst>
      <p:ext uri="{BB962C8B-B14F-4D97-AF65-F5344CB8AC3E}">
        <p14:creationId xmlns:p14="http://schemas.microsoft.com/office/powerpoint/2010/main" val="391919041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GPG – Sending key</a:t>
            </a:r>
            <a:endParaRPr lang="en-US" dirty="0"/>
          </a:p>
        </p:txBody>
      </p:sp>
      <p:sp>
        <p:nvSpPr>
          <p:cNvPr id="4" name="Text Placeholder 1"/>
          <p:cNvSpPr>
            <a:spLocks noGrp="1"/>
          </p:cNvSpPr>
          <p:nvPr>
            <p:ph type="body" idx="1"/>
          </p:nvPr>
        </p:nvSpPr>
        <p:spPr>
          <a:xfrm>
            <a:off x="1270000" y="2193284"/>
            <a:ext cx="10464800" cy="1111675"/>
          </a:xfrm>
        </p:spPr>
        <p:txBody>
          <a:bodyPr/>
          <a:lstStyle/>
          <a:p>
            <a:pPr marL="317500" indent="0">
              <a:buNone/>
            </a:pPr>
            <a:r>
              <a:rPr lang="nl-NL" sz="3600" dirty="0" err="1">
                <a:latin typeface="Andale Mono"/>
                <a:cs typeface="Andale Mono"/>
              </a:rPr>
              <a:t>gpg</a:t>
            </a:r>
            <a:r>
              <a:rPr lang="nl-NL" sz="3600" dirty="0">
                <a:latin typeface="Andale Mono"/>
                <a:cs typeface="Andale Mono"/>
              </a:rPr>
              <a:t> --</a:t>
            </a:r>
            <a:r>
              <a:rPr lang="nl-NL" sz="3600" dirty="0" err="1">
                <a:latin typeface="Andale Mono"/>
                <a:cs typeface="Andale Mono"/>
              </a:rPr>
              <a:t>send-keys</a:t>
            </a:r>
            <a:r>
              <a:rPr lang="nl-NL" sz="3600" dirty="0">
                <a:latin typeface="Andale Mono"/>
                <a:cs typeface="Andale Mono"/>
              </a:rPr>
              <a:t> </a:t>
            </a:r>
            <a:r>
              <a:rPr lang="nl-NL" sz="3600" dirty="0" smtClean="0">
                <a:latin typeface="Andale Mono"/>
                <a:cs typeface="Andale Mono"/>
              </a:rPr>
              <a:t>&lt;</a:t>
            </a:r>
            <a:r>
              <a:rPr lang="nl-NL" sz="3600" dirty="0" err="1" smtClean="0">
                <a:latin typeface="Andale Mono"/>
                <a:cs typeface="Andale Mono"/>
              </a:rPr>
              <a:t>key</a:t>
            </a:r>
            <a:r>
              <a:rPr lang="nl-NL" sz="3600" dirty="0" smtClean="0">
                <a:latin typeface="Andale Mono"/>
                <a:cs typeface="Andale Mono"/>
              </a:rPr>
              <a:t> </a:t>
            </a:r>
            <a:r>
              <a:rPr lang="nl-NL" sz="3600" dirty="0" err="1" smtClean="0">
                <a:latin typeface="Andale Mono"/>
                <a:cs typeface="Andale Mono"/>
              </a:rPr>
              <a:t>id</a:t>
            </a:r>
            <a:r>
              <a:rPr lang="nl-NL" sz="3600" dirty="0" smtClean="0">
                <a:latin typeface="Andale Mono"/>
                <a:cs typeface="Andale Mono"/>
              </a:rPr>
              <a:t>&gt;</a:t>
            </a:r>
            <a:endParaRPr lang="en-US" sz="3600" dirty="0">
              <a:latin typeface="Andale Mono"/>
              <a:cs typeface="Andale Mono"/>
            </a:endParaRPr>
          </a:p>
        </p:txBody>
      </p:sp>
      <p:pic>
        <p:nvPicPr>
          <p:cNvPr id="2" name="Picture 1" descr="Screen Shot 2014-06-04 at 14.56.4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46" y="3436685"/>
            <a:ext cx="12787534" cy="4420382"/>
          </a:xfrm>
          <a:prstGeom prst="rect">
            <a:avLst/>
          </a:prstGeom>
        </p:spPr>
      </p:pic>
    </p:spTree>
    <p:extLst>
      <p:ext uri="{BB962C8B-B14F-4D97-AF65-F5344CB8AC3E}">
        <p14:creationId xmlns:p14="http://schemas.microsoft.com/office/powerpoint/2010/main" val="153031471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p>
            <a:pPr lvl="0">
              <a:defRPr sz="1800"/>
            </a:pPr>
            <a:r>
              <a:rPr lang="nl-BE" sz="8400" dirty="0" smtClean="0"/>
              <a:t>GPG - Integration</a:t>
            </a:r>
            <a:endParaRPr sz="8400" dirty="0"/>
          </a:p>
        </p:txBody>
      </p:sp>
      <p:sp>
        <p:nvSpPr>
          <p:cNvPr id="178" name="Shape 178"/>
          <p:cNvSpPr>
            <a:spLocks noGrp="1"/>
          </p:cNvSpPr>
          <p:nvPr>
            <p:ph type="body" idx="1"/>
          </p:nvPr>
        </p:nvSpPr>
        <p:spPr>
          <a:prstGeom prst="rect">
            <a:avLst/>
          </a:prstGeom>
        </p:spPr>
        <p:txBody>
          <a:bodyPr/>
          <a:lstStyle/>
          <a:p>
            <a:pPr lvl="0">
              <a:defRPr sz="1800"/>
            </a:pPr>
            <a:r>
              <a:rPr lang="nl-BE" sz="4200" dirty="0" smtClean="0"/>
              <a:t>Enigmail (Thunderbird)</a:t>
            </a:r>
            <a:endParaRPr lang="nl-BE" dirty="0"/>
          </a:p>
          <a:p>
            <a:pPr lvl="0">
              <a:defRPr sz="1800"/>
            </a:pPr>
            <a:r>
              <a:rPr lang="nl-BE" sz="4200" dirty="0" smtClean="0"/>
              <a:t>GPGMail (Apple Mail)</a:t>
            </a:r>
            <a:endParaRPr lang="nl-BE" dirty="0"/>
          </a:p>
          <a:p>
            <a:pPr lvl="0">
              <a:defRPr sz="1800"/>
            </a:pPr>
            <a:r>
              <a:rPr lang="nl-BE" sz="4200" dirty="0" smtClean="0"/>
              <a:t>Symantec PGP</a:t>
            </a:r>
            <a:endParaRPr lang="nl-BE" dirty="0"/>
          </a:p>
          <a:p>
            <a:pPr lvl="0">
              <a:defRPr sz="1800"/>
            </a:pPr>
            <a:r>
              <a:rPr lang="nl-BE" sz="4200" dirty="0" smtClean="0"/>
              <a:t>…</a:t>
            </a:r>
          </a:p>
        </p:txBody>
      </p:sp>
    </p:spTree>
    <p:extLst>
      <p:ext uri="{BB962C8B-B14F-4D97-AF65-F5344CB8AC3E}">
        <p14:creationId xmlns:p14="http://schemas.microsoft.com/office/powerpoint/2010/main" val="2085558420"/>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p>
            <a:pPr lvl="0">
              <a:defRPr sz="1800"/>
            </a:pPr>
            <a:r>
              <a:rPr lang="nl-BE" sz="8400" dirty="0" smtClean="0"/>
              <a:t>Other nice user tools</a:t>
            </a:r>
            <a:endParaRPr sz="8400" dirty="0"/>
          </a:p>
        </p:txBody>
      </p:sp>
      <p:sp>
        <p:nvSpPr>
          <p:cNvPr id="178" name="Shape 178"/>
          <p:cNvSpPr>
            <a:spLocks noGrp="1"/>
          </p:cNvSpPr>
          <p:nvPr>
            <p:ph type="body" idx="1"/>
          </p:nvPr>
        </p:nvSpPr>
        <p:spPr>
          <a:prstGeom prst="rect">
            <a:avLst/>
          </a:prstGeom>
        </p:spPr>
        <p:txBody>
          <a:bodyPr/>
          <a:lstStyle/>
          <a:p>
            <a:pPr lvl="0">
              <a:defRPr sz="1800"/>
            </a:pPr>
            <a:r>
              <a:rPr lang="nl-BE" sz="4000" dirty="0" err="1" smtClean="0"/>
              <a:t>Ciphered</a:t>
            </a:r>
            <a:r>
              <a:rPr lang="nl-BE" sz="4000" dirty="0" smtClean="0"/>
              <a:t> containers:</a:t>
            </a:r>
          </a:p>
          <a:p>
            <a:pPr lvl="1">
              <a:defRPr sz="1800"/>
            </a:pPr>
            <a:r>
              <a:rPr lang="nl-BE" sz="3600" dirty="0" smtClean="0"/>
              <a:t>TrueCrypt  </a:t>
            </a:r>
            <a:r>
              <a:rPr lang="nl-BE" sz="3600" dirty="0" smtClean="0">
                <a:sym typeface="Wingdings"/>
              </a:rPr>
              <a:t> might want to switch now?</a:t>
            </a:r>
          </a:p>
          <a:p>
            <a:pPr lvl="1">
              <a:defRPr sz="1800"/>
            </a:pPr>
            <a:r>
              <a:rPr lang="nl-BE" sz="3600" dirty="0" smtClean="0">
                <a:sym typeface="Wingdings"/>
              </a:rPr>
              <a:t>Apple’s FileVault2</a:t>
            </a:r>
            <a:endParaRPr lang="nl-BE" sz="3600" dirty="0"/>
          </a:p>
          <a:p>
            <a:pPr lvl="0">
              <a:defRPr sz="1800"/>
            </a:pPr>
            <a:r>
              <a:rPr lang="nl-BE" sz="4000" dirty="0" smtClean="0"/>
              <a:t>Password containers</a:t>
            </a:r>
          </a:p>
          <a:p>
            <a:pPr lvl="1">
              <a:defRPr sz="1800"/>
            </a:pPr>
            <a:r>
              <a:rPr lang="nl-BE" sz="3600" dirty="0" err="1" smtClean="0"/>
              <a:t>KeePass</a:t>
            </a:r>
            <a:endParaRPr lang="nl-BE" sz="3600" dirty="0"/>
          </a:p>
          <a:p>
            <a:pPr lvl="1">
              <a:defRPr sz="1800"/>
            </a:pPr>
            <a:r>
              <a:rPr lang="nl-BE" sz="3600" dirty="0" err="1" smtClean="0"/>
              <a:t>LastPass</a:t>
            </a:r>
            <a:endParaRPr lang="nl-BE" sz="3600" dirty="0" smtClean="0"/>
          </a:p>
          <a:p>
            <a:pPr lvl="0">
              <a:defRPr sz="1800"/>
            </a:pPr>
            <a:r>
              <a:rPr lang="nl-BE" sz="4000" dirty="0" smtClean="0"/>
              <a:t>…</a:t>
            </a:r>
            <a:endParaRPr lang="nl-BE" sz="4000" dirty="0"/>
          </a:p>
        </p:txBody>
      </p:sp>
    </p:spTree>
    <p:extLst>
      <p:ext uri="{BB962C8B-B14F-4D97-AF65-F5344CB8AC3E}">
        <p14:creationId xmlns:p14="http://schemas.microsoft.com/office/powerpoint/2010/main" val="18564420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Conclusion</a:t>
            </a:r>
            <a:endParaRPr lang="en-US" dirty="0"/>
          </a:p>
        </p:txBody>
      </p:sp>
      <p:pic>
        <p:nvPicPr>
          <p:cNvPr id="2" name="Picture 1"/>
          <p:cNvPicPr>
            <a:picLocks noChangeAspect="1"/>
          </p:cNvPicPr>
          <p:nvPr/>
        </p:nvPicPr>
        <p:blipFill>
          <a:blip r:embed="rId2"/>
          <a:stretch>
            <a:fillRect/>
          </a:stretch>
        </p:blipFill>
        <p:spPr>
          <a:xfrm>
            <a:off x="1961388" y="698609"/>
            <a:ext cx="9208972" cy="6906729"/>
          </a:xfrm>
          <a:prstGeom prst="rect">
            <a:avLst/>
          </a:prstGeom>
        </p:spPr>
      </p:pic>
    </p:spTree>
    <p:extLst>
      <p:ext uri="{BB962C8B-B14F-4D97-AF65-F5344CB8AC3E}">
        <p14:creationId xmlns:p14="http://schemas.microsoft.com/office/powerpoint/2010/main" val="125291096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p>
            <a:pPr lvl="0">
              <a:defRPr sz="1800"/>
            </a:pPr>
            <a:r>
              <a:rPr sz="8400" dirty="0" smtClean="0"/>
              <a:t>Futur</a:t>
            </a:r>
            <a:r>
              <a:rPr lang="en-US" sz="8400" dirty="0" smtClean="0"/>
              <a:t>e</a:t>
            </a:r>
            <a:r>
              <a:rPr sz="8400" dirty="0" smtClean="0"/>
              <a:t> </a:t>
            </a:r>
            <a:r>
              <a:rPr lang="en-US" sz="8400" dirty="0" smtClean="0"/>
              <a:t>i</a:t>
            </a:r>
            <a:r>
              <a:rPr sz="8400" dirty="0" smtClean="0"/>
              <a:t>dea</a:t>
            </a:r>
            <a:r>
              <a:rPr lang="en-US" sz="8400" dirty="0" smtClean="0"/>
              <a:t>s</a:t>
            </a:r>
            <a:endParaRPr sz="8400" dirty="0"/>
          </a:p>
        </p:txBody>
      </p:sp>
      <p:sp>
        <p:nvSpPr>
          <p:cNvPr id="178" name="Shape 178"/>
          <p:cNvSpPr>
            <a:spLocks noGrp="1"/>
          </p:cNvSpPr>
          <p:nvPr>
            <p:ph type="body" idx="1"/>
          </p:nvPr>
        </p:nvSpPr>
        <p:spPr>
          <a:prstGeom prst="rect">
            <a:avLst/>
          </a:prstGeom>
        </p:spPr>
        <p:txBody>
          <a:bodyPr/>
          <a:lstStyle/>
          <a:p>
            <a:pPr lvl="0">
              <a:defRPr sz="1800"/>
            </a:pPr>
            <a:r>
              <a:rPr sz="4200" dirty="0"/>
              <a:t>Configuration Generator (online)</a:t>
            </a:r>
          </a:p>
          <a:p>
            <a:pPr lvl="0">
              <a:defRPr sz="1800"/>
            </a:pPr>
            <a:r>
              <a:rPr sz="4200" dirty="0" smtClean="0"/>
              <a:t>Other tools</a:t>
            </a:r>
            <a:endParaRPr lang="nl-BE" dirty="0"/>
          </a:p>
          <a:p>
            <a:pPr lvl="0">
              <a:defRPr sz="1800"/>
            </a:pPr>
            <a:r>
              <a:rPr lang="nl-BE" sz="4200" dirty="0" smtClean="0"/>
              <a:t>Other protocols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Current</a:t>
            </a:r>
            <a:r>
              <a:rPr lang="de-DE" dirty="0" smtClean="0"/>
              <a:t> </a:t>
            </a:r>
            <a:r>
              <a:rPr lang="de-DE" dirty="0" err="1" smtClean="0"/>
              <a:t>state</a:t>
            </a:r>
            <a:r>
              <a:rPr lang="de-DE" dirty="0" smtClean="0"/>
              <a:t> </a:t>
            </a:r>
            <a:r>
              <a:rPr lang="de-DE" dirty="0" err="1" smtClean="0"/>
              <a:t>as</a:t>
            </a:r>
            <a:r>
              <a:rPr lang="de-DE" dirty="0" smtClean="0"/>
              <a:t> of 2014/05/31</a:t>
            </a:r>
            <a:endParaRPr lang="de-DE" dirty="0"/>
          </a:p>
        </p:txBody>
      </p:sp>
      <p:sp>
        <p:nvSpPr>
          <p:cNvPr id="3" name="Inhaltsplatzhalter 2"/>
          <p:cNvSpPr>
            <a:spLocks noGrp="1"/>
          </p:cNvSpPr>
          <p:nvPr>
            <p:ph idx="1"/>
          </p:nvPr>
        </p:nvSpPr>
        <p:spPr/>
        <p:txBody>
          <a:bodyPr/>
          <a:lstStyle/>
          <a:p>
            <a:pPr>
              <a:buFont typeface="Wingdings" charset="2"/>
              <a:buChar char="ü"/>
            </a:pPr>
            <a:r>
              <a:rPr lang="de-DE" dirty="0" smtClean="0"/>
              <a:t>Solid </a:t>
            </a:r>
            <a:r>
              <a:rPr lang="de-DE" dirty="0" err="1" smtClean="0"/>
              <a:t>basis</a:t>
            </a:r>
            <a:r>
              <a:rPr lang="de-DE" dirty="0" smtClean="0"/>
              <a:t> </a:t>
            </a:r>
            <a:r>
              <a:rPr lang="de-DE" dirty="0" err="1" smtClean="0"/>
              <a:t>with</a:t>
            </a:r>
            <a:r>
              <a:rPr lang="de-DE" dirty="0" smtClean="0"/>
              <a:t> Variant (A) </a:t>
            </a:r>
            <a:r>
              <a:rPr lang="de-DE" dirty="0" err="1" smtClean="0"/>
              <a:t>and</a:t>
            </a:r>
            <a:r>
              <a:rPr lang="de-DE" dirty="0" smtClean="0"/>
              <a:t> (B)</a:t>
            </a:r>
          </a:p>
          <a:p>
            <a:pPr>
              <a:buFont typeface="Wingdings" charset="2"/>
              <a:buChar char="ü"/>
            </a:pPr>
            <a:r>
              <a:rPr lang="de-DE" dirty="0" smtClean="0"/>
              <a:t>Public </a:t>
            </a:r>
            <a:r>
              <a:rPr lang="de-DE" dirty="0" err="1" smtClean="0"/>
              <a:t>draft</a:t>
            </a:r>
            <a:r>
              <a:rPr lang="de-DE" dirty="0" smtClean="0"/>
              <a:t> was </a:t>
            </a:r>
            <a:r>
              <a:rPr lang="de-DE" dirty="0" err="1" smtClean="0"/>
              <a:t>widely</a:t>
            </a:r>
            <a:r>
              <a:rPr lang="de-DE" dirty="0" smtClean="0"/>
              <a:t> </a:t>
            </a:r>
            <a:r>
              <a:rPr lang="de-DE" dirty="0" err="1" smtClean="0"/>
              <a:t>presented</a:t>
            </a:r>
            <a:r>
              <a:rPr lang="de-DE" dirty="0" smtClean="0"/>
              <a:t> </a:t>
            </a:r>
            <a:r>
              <a:rPr lang="de-DE" dirty="0" err="1" smtClean="0"/>
              <a:t>at</a:t>
            </a:r>
            <a:r>
              <a:rPr lang="de-DE" dirty="0" smtClean="0"/>
              <a:t> </a:t>
            </a:r>
            <a:r>
              <a:rPr lang="de-DE" dirty="0" err="1" smtClean="0"/>
              <a:t>the</a:t>
            </a:r>
            <a:r>
              <a:rPr lang="de-DE" dirty="0" smtClean="0"/>
              <a:t> CCC, RIPE </a:t>
            </a:r>
            <a:r>
              <a:rPr lang="de-DE" dirty="0" err="1" smtClean="0"/>
              <a:t>meeting</a:t>
            </a:r>
            <a:r>
              <a:rPr lang="de-DE" dirty="0" smtClean="0"/>
              <a:t>, IETF </a:t>
            </a:r>
            <a:r>
              <a:rPr lang="de-DE" dirty="0" err="1" smtClean="0"/>
              <a:t>Strint</a:t>
            </a:r>
            <a:r>
              <a:rPr lang="de-DE" dirty="0" smtClean="0"/>
              <a:t> </a:t>
            </a:r>
            <a:r>
              <a:rPr lang="de-DE" dirty="0" err="1" smtClean="0"/>
              <a:t>workshop</a:t>
            </a:r>
            <a:r>
              <a:rPr lang="de-DE" dirty="0" smtClean="0"/>
              <a:t>, </a:t>
            </a:r>
            <a:r>
              <a:rPr lang="de-DE" dirty="0" err="1" smtClean="0"/>
              <a:t>Linuxdays</a:t>
            </a:r>
            <a:r>
              <a:rPr lang="de-DE" dirty="0" smtClean="0"/>
              <a:t>, ..., M3AAWG</a:t>
            </a:r>
          </a:p>
          <a:p>
            <a:r>
              <a:rPr lang="de-DE" dirty="0" err="1" smtClean="0"/>
              <a:t>Section</a:t>
            </a:r>
            <a:r>
              <a:rPr lang="de-DE" dirty="0" smtClean="0"/>
              <a:t> „</a:t>
            </a:r>
            <a:r>
              <a:rPr lang="de-DE" dirty="0" err="1" smtClean="0"/>
              <a:t>cipher</a:t>
            </a:r>
            <a:r>
              <a:rPr lang="de-DE" dirty="0" smtClean="0"/>
              <a:t> </a:t>
            </a:r>
            <a:r>
              <a:rPr lang="de-DE" dirty="0" err="1" smtClean="0"/>
              <a:t>suites</a:t>
            </a:r>
            <a:r>
              <a:rPr lang="de-DE" dirty="0" smtClean="0"/>
              <a:t>“ still a </a:t>
            </a:r>
            <a:r>
              <a:rPr lang="de-DE" dirty="0" err="1" smtClean="0"/>
              <a:t>bit</a:t>
            </a:r>
            <a:r>
              <a:rPr lang="de-DE" dirty="0" smtClean="0"/>
              <a:t> </a:t>
            </a:r>
            <a:r>
              <a:rPr lang="de-DE" dirty="0" err="1" smtClean="0"/>
              <a:t>messy</a:t>
            </a:r>
            <a:r>
              <a:rPr lang="de-DE" dirty="0" smtClean="0"/>
              <a:t>, </a:t>
            </a:r>
            <a:r>
              <a:rPr lang="de-DE" dirty="0" err="1" smtClean="0"/>
              <a:t>needs</a:t>
            </a:r>
            <a:r>
              <a:rPr lang="de-DE" dirty="0" smtClean="0"/>
              <a:t> </a:t>
            </a:r>
            <a:r>
              <a:rPr lang="de-DE" dirty="0" err="1" smtClean="0"/>
              <a:t>more</a:t>
            </a:r>
            <a:r>
              <a:rPr lang="de-DE" dirty="0" smtClean="0"/>
              <a:t> </a:t>
            </a:r>
            <a:r>
              <a:rPr lang="de-DE" dirty="0" err="1" smtClean="0"/>
              <a:t>work</a:t>
            </a:r>
            <a:endParaRPr lang="de-DE" dirty="0" smtClean="0"/>
          </a:p>
          <a:p>
            <a:r>
              <a:rPr lang="de-DE" dirty="0" smtClean="0"/>
              <a:t>Need </a:t>
            </a:r>
            <a:r>
              <a:rPr lang="de-DE" dirty="0" err="1" smtClean="0"/>
              <a:t>to</a:t>
            </a:r>
            <a:r>
              <a:rPr lang="de-DE" dirty="0" smtClean="0"/>
              <a:t> </a:t>
            </a:r>
            <a:r>
              <a:rPr lang="de-DE" dirty="0" err="1" smtClean="0"/>
              <a:t>convert</a:t>
            </a:r>
            <a:r>
              <a:rPr lang="de-DE" dirty="0" smtClean="0"/>
              <a:t> </a:t>
            </a:r>
            <a:r>
              <a:rPr lang="de-DE" dirty="0" err="1" smtClean="0"/>
              <a:t>to</a:t>
            </a:r>
            <a:r>
              <a:rPr lang="de-DE" dirty="0" smtClean="0"/>
              <a:t> HTML</a:t>
            </a:r>
            <a:endParaRPr lang="de-DE" dirty="0"/>
          </a:p>
        </p:txBody>
      </p:sp>
    </p:spTree>
    <p:extLst>
      <p:ext uri="{BB962C8B-B14F-4D97-AF65-F5344CB8AC3E}">
        <p14:creationId xmlns:p14="http://schemas.microsoft.com/office/powerpoint/2010/main" val="3274544868"/>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254000"/>
            <a:ext cx="10464800" cy="1537981"/>
          </a:xfrm>
        </p:spPr>
        <p:txBody>
          <a:bodyPr>
            <a:normAutofit/>
          </a:bodyPr>
          <a:lstStyle/>
          <a:p>
            <a:r>
              <a:rPr lang="de-DE" dirty="0" err="1" smtClean="0"/>
              <a:t>How</a:t>
            </a:r>
            <a:r>
              <a:rPr lang="de-DE" dirty="0" smtClean="0"/>
              <a:t> </a:t>
            </a:r>
            <a:r>
              <a:rPr lang="de-DE" dirty="0" err="1" smtClean="0"/>
              <a:t>to</a:t>
            </a:r>
            <a:r>
              <a:rPr lang="de-DE" dirty="0" smtClean="0"/>
              <a:t> </a:t>
            </a:r>
            <a:r>
              <a:rPr lang="de-DE" dirty="0" err="1" smtClean="0"/>
              <a:t>participate</a:t>
            </a:r>
            <a:endParaRPr lang="de-DE" dirty="0"/>
          </a:p>
        </p:txBody>
      </p:sp>
      <p:sp>
        <p:nvSpPr>
          <p:cNvPr id="3" name="Inhaltsplatzhalter 2"/>
          <p:cNvSpPr>
            <a:spLocks noGrp="1"/>
          </p:cNvSpPr>
          <p:nvPr>
            <p:ph idx="1"/>
          </p:nvPr>
        </p:nvSpPr>
        <p:spPr>
          <a:xfrm>
            <a:off x="1270000" y="2867370"/>
            <a:ext cx="10464800" cy="5715000"/>
          </a:xfrm>
        </p:spPr>
        <p:txBody>
          <a:bodyPr>
            <a:noAutofit/>
          </a:bodyPr>
          <a:lstStyle/>
          <a:p>
            <a:pPr marL="571500">
              <a:lnSpc>
                <a:spcPct val="90000"/>
              </a:lnSpc>
            </a:pPr>
            <a:r>
              <a:rPr lang="de-DE" sz="3200" dirty="0" err="1" smtClean="0"/>
              <a:t>We</a:t>
            </a:r>
            <a:r>
              <a:rPr lang="de-DE" sz="3200" dirty="0" smtClean="0"/>
              <a:t> </a:t>
            </a:r>
            <a:r>
              <a:rPr lang="de-DE" sz="3200" dirty="0" err="1" smtClean="0"/>
              <a:t>need</a:t>
            </a:r>
            <a:r>
              <a:rPr lang="de-DE" sz="3200" dirty="0" smtClean="0"/>
              <a:t>: </a:t>
            </a:r>
            <a:r>
              <a:rPr lang="de-DE" sz="3200" dirty="0" err="1" smtClean="0"/>
              <a:t>cryptologists</a:t>
            </a:r>
            <a:r>
              <a:rPr lang="de-DE" sz="3200" dirty="0" smtClean="0"/>
              <a:t>, sysadmins, </a:t>
            </a:r>
            <a:r>
              <a:rPr lang="de-DE" sz="3200" dirty="0" err="1" smtClean="0"/>
              <a:t>hackers</a:t>
            </a:r>
            <a:endParaRPr lang="de-DE" sz="3200" dirty="0" smtClean="0"/>
          </a:p>
          <a:p>
            <a:pPr marL="571500">
              <a:lnSpc>
                <a:spcPct val="90000"/>
              </a:lnSpc>
            </a:pPr>
            <a:r>
              <a:rPr lang="de-DE" sz="3200" dirty="0" smtClean="0"/>
              <a:t>Read </a:t>
            </a:r>
            <a:r>
              <a:rPr lang="de-DE" sz="3200" dirty="0" err="1" smtClean="0"/>
              <a:t>the</a:t>
            </a:r>
            <a:r>
              <a:rPr lang="de-DE" sz="3200" dirty="0" smtClean="0"/>
              <a:t> </a:t>
            </a:r>
            <a:r>
              <a:rPr lang="de-DE" sz="3200" dirty="0" err="1" smtClean="0"/>
              <a:t>document</a:t>
            </a:r>
            <a:r>
              <a:rPr lang="de-DE" sz="3200" dirty="0" smtClean="0"/>
              <a:t>, find </a:t>
            </a:r>
            <a:r>
              <a:rPr lang="de-DE" sz="3200" dirty="0" err="1" smtClean="0"/>
              <a:t>bugs</a:t>
            </a:r>
            <a:endParaRPr lang="de-DE" sz="3200" dirty="0" smtClean="0"/>
          </a:p>
          <a:p>
            <a:pPr marL="571500">
              <a:lnSpc>
                <a:spcPct val="90000"/>
              </a:lnSpc>
            </a:pPr>
            <a:r>
              <a:rPr lang="de-DE" sz="3200" dirty="0" err="1" smtClean="0"/>
              <a:t>Subscribe</a:t>
            </a:r>
            <a:r>
              <a:rPr lang="de-DE" sz="3200" dirty="0" smtClean="0"/>
              <a:t> </a:t>
            </a:r>
            <a:r>
              <a:rPr lang="de-DE" sz="3200" dirty="0" err="1" smtClean="0"/>
              <a:t>to</a:t>
            </a:r>
            <a:r>
              <a:rPr lang="de-DE" sz="3200" dirty="0" smtClean="0"/>
              <a:t> </a:t>
            </a:r>
            <a:r>
              <a:rPr lang="de-DE" sz="3200" dirty="0" err="1" smtClean="0"/>
              <a:t>the</a:t>
            </a:r>
            <a:r>
              <a:rPr lang="de-DE" sz="3200" dirty="0" smtClean="0"/>
              <a:t> </a:t>
            </a:r>
            <a:r>
              <a:rPr lang="de-DE" sz="3200" dirty="0" err="1" smtClean="0"/>
              <a:t>mailing</a:t>
            </a:r>
            <a:r>
              <a:rPr lang="de-DE" sz="3200" dirty="0" smtClean="0"/>
              <a:t> </a:t>
            </a:r>
            <a:r>
              <a:rPr lang="de-DE" sz="3200" dirty="0" err="1" smtClean="0"/>
              <a:t>list</a:t>
            </a:r>
            <a:endParaRPr lang="de-DE" sz="3200" dirty="0" smtClean="0"/>
          </a:p>
          <a:p>
            <a:pPr marL="571500">
              <a:lnSpc>
                <a:spcPct val="90000"/>
              </a:lnSpc>
            </a:pPr>
            <a:r>
              <a:rPr lang="de-DE" sz="3200" dirty="0" err="1" smtClean="0"/>
              <a:t>Understand</a:t>
            </a:r>
            <a:r>
              <a:rPr lang="de-DE" sz="3200" dirty="0" smtClean="0"/>
              <a:t> </a:t>
            </a:r>
            <a:r>
              <a:rPr lang="de-DE" sz="3200" dirty="0" err="1" smtClean="0"/>
              <a:t>the</a:t>
            </a:r>
            <a:r>
              <a:rPr lang="de-DE" sz="3200" dirty="0" smtClean="0"/>
              <a:t> </a:t>
            </a:r>
            <a:r>
              <a:rPr lang="de-DE" sz="3200" dirty="0" err="1" smtClean="0"/>
              <a:t>cipher</a:t>
            </a:r>
            <a:r>
              <a:rPr lang="de-DE" sz="3200" dirty="0" smtClean="0"/>
              <a:t> </a:t>
            </a:r>
            <a:r>
              <a:rPr lang="de-DE" sz="3200" dirty="0" err="1" smtClean="0"/>
              <a:t>strings</a:t>
            </a:r>
            <a:r>
              <a:rPr lang="de-DE" sz="3200" dirty="0" smtClean="0"/>
              <a:t> Variant (A) </a:t>
            </a:r>
            <a:r>
              <a:rPr lang="de-DE" sz="3200" dirty="0" err="1" smtClean="0"/>
              <a:t>and</a:t>
            </a:r>
            <a:r>
              <a:rPr lang="de-DE" sz="3200" dirty="0" smtClean="0"/>
              <a:t> (B) </a:t>
            </a:r>
            <a:r>
              <a:rPr lang="de-DE" sz="3200" dirty="0" err="1" smtClean="0"/>
              <a:t>before</a:t>
            </a:r>
            <a:r>
              <a:rPr lang="de-DE" sz="3200" dirty="0" smtClean="0"/>
              <a:t> </a:t>
            </a:r>
            <a:r>
              <a:rPr lang="de-DE" sz="3200" dirty="0" err="1" smtClean="0"/>
              <a:t>proposing</a:t>
            </a:r>
            <a:r>
              <a:rPr lang="de-DE" sz="3200" dirty="0" smtClean="0"/>
              <a:t> </a:t>
            </a:r>
            <a:r>
              <a:rPr lang="de-DE" sz="3200" dirty="0" err="1" smtClean="0"/>
              <a:t>some</a:t>
            </a:r>
            <a:r>
              <a:rPr lang="de-DE" sz="3200" dirty="0" smtClean="0"/>
              <a:t> </a:t>
            </a:r>
            <a:r>
              <a:rPr lang="de-DE" sz="3200" dirty="0" err="1" smtClean="0"/>
              <a:t>changes</a:t>
            </a:r>
            <a:endParaRPr lang="de-DE" sz="3200" dirty="0" smtClean="0"/>
          </a:p>
          <a:p>
            <a:pPr marL="571500">
              <a:lnSpc>
                <a:spcPct val="90000"/>
              </a:lnSpc>
            </a:pPr>
            <a:r>
              <a:rPr lang="de-DE" sz="3200" dirty="0" err="1" smtClean="0"/>
              <a:t>If</a:t>
            </a:r>
            <a:r>
              <a:rPr lang="de-DE" sz="3200" dirty="0" smtClean="0"/>
              <a:t> </a:t>
            </a:r>
            <a:r>
              <a:rPr lang="de-DE" sz="3200" dirty="0" err="1" smtClean="0"/>
              <a:t>you</a:t>
            </a:r>
            <a:r>
              <a:rPr lang="de-DE" sz="3200" dirty="0" smtClean="0"/>
              <a:t> </a:t>
            </a:r>
            <a:r>
              <a:rPr lang="de-DE" sz="3200" dirty="0" err="1" smtClean="0"/>
              <a:t>add</a:t>
            </a:r>
            <a:r>
              <a:rPr lang="de-DE" sz="3200" dirty="0" smtClean="0"/>
              <a:t> </a:t>
            </a:r>
            <a:r>
              <a:rPr lang="de-DE" sz="3200" dirty="0" err="1" smtClean="0"/>
              <a:t>content</a:t>
            </a:r>
            <a:r>
              <a:rPr lang="de-DE" sz="3200" dirty="0" smtClean="0"/>
              <a:t> </a:t>
            </a:r>
            <a:r>
              <a:rPr lang="de-DE" sz="3200" dirty="0" err="1" smtClean="0"/>
              <a:t>to</a:t>
            </a:r>
            <a:r>
              <a:rPr lang="de-DE" sz="3200" dirty="0" smtClean="0"/>
              <a:t> a </a:t>
            </a:r>
            <a:r>
              <a:rPr lang="de-DE" sz="3200" dirty="0" err="1" smtClean="0"/>
              <a:t>subsection</a:t>
            </a:r>
            <a:r>
              <a:rPr lang="de-DE" sz="3200" dirty="0" smtClean="0"/>
              <a:t>, </a:t>
            </a:r>
            <a:r>
              <a:rPr lang="de-DE" sz="3200" dirty="0" err="1" smtClean="0"/>
              <a:t>make</a:t>
            </a:r>
            <a:r>
              <a:rPr lang="de-DE" sz="3200" dirty="0" smtClean="0"/>
              <a:t> a sample </a:t>
            </a:r>
            <a:r>
              <a:rPr lang="de-DE" sz="3200" dirty="0" err="1" smtClean="0"/>
              <a:t>config</a:t>
            </a:r>
            <a:r>
              <a:rPr lang="de-DE" sz="3200" dirty="0" smtClean="0"/>
              <a:t> </a:t>
            </a:r>
            <a:r>
              <a:rPr lang="de-DE" sz="3200" dirty="0" err="1" smtClean="0"/>
              <a:t>with</a:t>
            </a:r>
            <a:r>
              <a:rPr lang="de-DE" sz="3200" dirty="0" smtClean="0"/>
              <a:t> variant (B)</a:t>
            </a:r>
          </a:p>
          <a:p>
            <a:pPr marL="571500">
              <a:lnSpc>
                <a:spcPct val="90000"/>
              </a:lnSpc>
            </a:pPr>
            <a:r>
              <a:rPr lang="de-DE" sz="3200" dirty="0" err="1" smtClean="0"/>
              <a:t>Git</a:t>
            </a:r>
            <a:r>
              <a:rPr lang="de-DE" sz="3200" dirty="0" smtClean="0"/>
              <a:t> </a:t>
            </a:r>
            <a:r>
              <a:rPr lang="de-DE" sz="3200" dirty="0" err="1" smtClean="0"/>
              <a:t>repo</a:t>
            </a:r>
            <a:r>
              <a:rPr lang="de-DE" sz="3200" dirty="0" smtClean="0"/>
              <a:t> </a:t>
            </a:r>
            <a:r>
              <a:rPr lang="de-DE" sz="3200" dirty="0" err="1" smtClean="0"/>
              <a:t>is</a:t>
            </a:r>
            <a:r>
              <a:rPr lang="de-DE" sz="3200" dirty="0" smtClean="0"/>
              <a:t> </a:t>
            </a:r>
            <a:r>
              <a:rPr lang="de-DE" sz="3200" dirty="0" err="1" smtClean="0"/>
              <a:t>world-readable</a:t>
            </a:r>
            <a:endParaRPr lang="de-DE" sz="3200" dirty="0" smtClean="0"/>
          </a:p>
          <a:p>
            <a:pPr marL="571500">
              <a:lnSpc>
                <a:spcPct val="90000"/>
              </a:lnSpc>
            </a:pPr>
            <a:r>
              <a:rPr lang="de-DE" sz="3200" dirty="0" err="1" smtClean="0"/>
              <a:t>We</a:t>
            </a:r>
            <a:r>
              <a:rPr lang="de-DE" sz="3200" dirty="0" smtClean="0"/>
              <a:t> </a:t>
            </a:r>
            <a:r>
              <a:rPr lang="de-DE" sz="3200" dirty="0" err="1" smtClean="0"/>
              <a:t>need</a:t>
            </a:r>
            <a:r>
              <a:rPr lang="de-DE" sz="3200" dirty="0" smtClean="0"/>
              <a:t>: </a:t>
            </a:r>
          </a:p>
          <a:p>
            <a:pPr marL="1140451" lvl="1">
              <a:lnSpc>
                <a:spcPct val="90000"/>
              </a:lnSpc>
            </a:pPr>
            <a:r>
              <a:rPr lang="de-DE" sz="3200" dirty="0" smtClean="0"/>
              <a:t>Add </a:t>
            </a:r>
            <a:r>
              <a:rPr lang="de-DE" sz="3200" dirty="0" err="1" smtClean="0"/>
              <a:t>content</a:t>
            </a:r>
            <a:r>
              <a:rPr lang="de-DE" sz="3200" dirty="0" smtClean="0"/>
              <a:t> </a:t>
            </a:r>
            <a:r>
              <a:rPr lang="de-DE" sz="3200" dirty="0" err="1" smtClean="0"/>
              <a:t>to</a:t>
            </a:r>
            <a:r>
              <a:rPr lang="de-DE" sz="3200" dirty="0" smtClean="0"/>
              <a:t> an </a:t>
            </a:r>
            <a:r>
              <a:rPr lang="de-DE" sz="3200" dirty="0" err="1" smtClean="0"/>
              <a:t>subsection</a:t>
            </a:r>
            <a:r>
              <a:rPr lang="de-DE" sz="3200" dirty="0" smtClean="0"/>
              <a:t> </a:t>
            </a:r>
            <a:r>
              <a:rPr lang="de-DE" sz="3200" dirty="0" err="1" smtClean="0"/>
              <a:t>from</a:t>
            </a:r>
            <a:r>
              <a:rPr lang="de-DE" sz="3200" dirty="0" smtClean="0"/>
              <a:t> </a:t>
            </a:r>
            <a:r>
              <a:rPr lang="de-DE" sz="3200" dirty="0" err="1" smtClean="0"/>
              <a:t>the</a:t>
            </a:r>
            <a:r>
              <a:rPr lang="de-DE" sz="3200" dirty="0" smtClean="0"/>
              <a:t> TODO </a:t>
            </a:r>
            <a:r>
              <a:rPr lang="de-DE" sz="3200" dirty="0" err="1" smtClean="0"/>
              <a:t>list</a:t>
            </a:r>
            <a:r>
              <a:rPr lang="de-DE" sz="3200" dirty="0" smtClean="0"/>
              <a:t> </a:t>
            </a:r>
            <a:br>
              <a:rPr lang="de-DE" sz="3200" dirty="0" smtClean="0"/>
            </a:br>
            <a:r>
              <a:rPr lang="de-DE" sz="3200" dirty="0" smtClean="0">
                <a:sym typeface="Wingdings"/>
              </a:rPr>
              <a:t> send </a:t>
            </a:r>
            <a:r>
              <a:rPr lang="de-DE" sz="3200" dirty="0" err="1" smtClean="0">
                <a:sym typeface="Wingdings"/>
              </a:rPr>
              <a:t>us</a:t>
            </a:r>
            <a:r>
              <a:rPr lang="de-DE" sz="3200" dirty="0" smtClean="0">
                <a:sym typeface="Wingdings"/>
              </a:rPr>
              <a:t> </a:t>
            </a:r>
            <a:r>
              <a:rPr lang="de-DE" sz="3200" dirty="0" err="1" smtClean="0">
                <a:sym typeface="Wingdings"/>
              </a:rPr>
              <a:t>diffs</a:t>
            </a:r>
            <a:endParaRPr lang="de-DE" sz="3200" dirty="0" smtClean="0"/>
          </a:p>
          <a:p>
            <a:pPr marL="1140451" lvl="1">
              <a:lnSpc>
                <a:spcPct val="90000"/>
              </a:lnSpc>
            </a:pPr>
            <a:r>
              <a:rPr lang="de-DE" sz="3200" b="1" dirty="0" err="1" smtClean="0">
                <a:solidFill>
                  <a:srgbClr val="008000"/>
                </a:solidFill>
              </a:rPr>
              <a:t>Reviewers</a:t>
            </a:r>
            <a:r>
              <a:rPr lang="de-DE" sz="3200" b="1" dirty="0" smtClean="0">
                <a:solidFill>
                  <a:srgbClr val="008000"/>
                </a:solidFill>
              </a:rPr>
              <a:t>!</a:t>
            </a:r>
          </a:p>
        </p:txBody>
      </p:sp>
    </p:spTree>
    <p:extLst>
      <p:ext uri="{BB962C8B-B14F-4D97-AF65-F5344CB8AC3E}">
        <p14:creationId xmlns:p14="http://schemas.microsoft.com/office/powerpoint/2010/main" val="4163833069"/>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title"/>
          </p:nvPr>
        </p:nvSpPr>
        <p:spPr>
          <a:prstGeom prst="rect">
            <a:avLst/>
          </a:prstGeom>
        </p:spPr>
        <p:txBody>
          <a:bodyPr/>
          <a:lstStyle/>
          <a:p>
            <a:pPr lvl="0">
              <a:defRPr sz="1800"/>
            </a:pPr>
            <a:r>
              <a:rPr lang="nl-BE" sz="8400" dirty="0" smtClean="0"/>
              <a:t>Thank you!</a:t>
            </a:r>
            <a:endParaRPr sz="8400" dirty="0"/>
          </a:p>
        </p:txBody>
      </p:sp>
      <p:sp>
        <p:nvSpPr>
          <p:cNvPr id="184" name="Shape 184"/>
          <p:cNvSpPr>
            <a:spLocks noGrp="1"/>
          </p:cNvSpPr>
          <p:nvPr>
            <p:ph type="body" idx="1"/>
          </p:nvPr>
        </p:nvSpPr>
        <p:spPr>
          <a:xfrm>
            <a:off x="792481" y="2413000"/>
            <a:ext cx="11625798" cy="6426200"/>
          </a:xfrm>
          <a:prstGeom prst="rect">
            <a:avLst/>
          </a:prstGeom>
        </p:spPr>
        <p:txBody>
          <a:bodyPr/>
          <a:lstStyle/>
          <a:p>
            <a:pPr lvl="0">
              <a:defRPr sz="1800"/>
            </a:pPr>
            <a:r>
              <a:rPr sz="4200" dirty="0"/>
              <a:t>BetterCrypto.org</a:t>
            </a:r>
          </a:p>
          <a:p>
            <a:pPr lvl="0">
              <a:defRPr sz="1800"/>
            </a:pPr>
            <a:r>
              <a:rPr sz="4200" dirty="0"/>
              <a:t>https://git.bettercrypto.org/ach-master.git</a:t>
            </a:r>
          </a:p>
          <a:p>
            <a:pPr lvl="0">
              <a:defRPr sz="1800"/>
            </a:pPr>
            <a:r>
              <a:rPr sz="4200" dirty="0"/>
              <a:t>http://lists.cert.at/cgi-bin/mailman/listinfo/ach</a:t>
            </a:r>
          </a:p>
          <a:p>
            <a:pPr marL="317500" lvl="0" indent="0">
              <a:buNone/>
              <a:defRPr sz="1800"/>
            </a:pPr>
            <a:endParaRPr sz="4200" dirty="0"/>
          </a:p>
          <a:p>
            <a:pPr lvl="0">
              <a:defRPr sz="1800"/>
            </a:pPr>
            <a:r>
              <a:rPr sz="4200" dirty="0"/>
              <a:t>Contact</a:t>
            </a:r>
          </a:p>
          <a:p>
            <a:pPr lvl="1">
              <a:defRPr sz="1800"/>
            </a:pPr>
            <a:r>
              <a:rPr sz="4200" u="sng" dirty="0" smtClean="0">
                <a:hlinkClick r:id="rId2"/>
              </a:rPr>
              <a:t>david</a:t>
            </a:r>
            <a:r>
              <a:rPr sz="4200" u="sng" dirty="0">
                <a:hlinkClick r:id="rId2"/>
              </a:rPr>
              <a:t>@autopsit.org</a:t>
            </a:r>
            <a:r>
              <a:rPr sz="4200" dirty="0"/>
              <a:t> — @ddurvaux</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hape 50"/>
          <p:cNvSpPr>
            <a:spLocks noGrp="1"/>
          </p:cNvSpPr>
          <p:nvPr>
            <p:ph type="title"/>
          </p:nvPr>
        </p:nvSpPr>
        <p:spPr>
          <a:prstGeom prst="rect">
            <a:avLst/>
          </a:prstGeom>
        </p:spPr>
        <p:txBody>
          <a:bodyPr/>
          <a:lstStyle/>
          <a:p>
            <a:pPr lvl="0">
              <a:defRPr sz="1800"/>
            </a:pPr>
            <a:r>
              <a:rPr sz="8400" dirty="0" smtClean="0"/>
              <a:t>Who</a:t>
            </a:r>
            <a:r>
              <a:rPr lang="en-US" sz="8400" dirty="0" smtClean="0"/>
              <a:t> (authors of bettercrypto)</a:t>
            </a:r>
            <a:endParaRPr sz="8400" dirty="0"/>
          </a:p>
        </p:txBody>
      </p:sp>
      <p:sp>
        <p:nvSpPr>
          <p:cNvPr id="51" name="Shape 51"/>
          <p:cNvSpPr>
            <a:spLocks noGrp="1"/>
          </p:cNvSpPr>
          <p:nvPr>
            <p:ph type="body" idx="1"/>
          </p:nvPr>
        </p:nvSpPr>
        <p:spPr>
          <a:xfrm>
            <a:off x="439886" y="2954139"/>
            <a:ext cx="12125029" cy="6413302"/>
          </a:xfrm>
          <a:prstGeom prst="rect">
            <a:avLst/>
          </a:prstGeom>
        </p:spPr>
        <p:txBody>
          <a:bodyPr spcCol="606251"/>
          <a:lstStyle/>
          <a:p>
            <a:pPr marL="0" lvl="0" indent="0" defTabSz="457200">
              <a:spcBef>
                <a:spcPts val="0"/>
              </a:spcBef>
              <a:buSzTx/>
              <a:buNone/>
              <a:defRPr sz="1800"/>
            </a:pPr>
            <a:r>
              <a:rPr sz="3200" dirty="0">
                <a:latin typeface="Calibri"/>
                <a:ea typeface="Calibri"/>
                <a:cs typeface="Calibri"/>
                <a:sym typeface="Calibri"/>
              </a:rPr>
              <a:t>Wolfgang Breyha (</a:t>
            </a:r>
            <a:r>
              <a:rPr sz="2600" dirty="0">
                <a:latin typeface="Calibri"/>
                <a:ea typeface="Calibri"/>
                <a:cs typeface="Calibri"/>
                <a:sym typeface="Calibri"/>
              </a:rPr>
              <a:t>uni VIE</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David Durvaux (</a:t>
            </a:r>
            <a:r>
              <a:rPr sz="2600" dirty="0">
                <a:latin typeface="Calibri"/>
                <a:ea typeface="Calibri"/>
                <a:cs typeface="Calibri"/>
                <a:sym typeface="Calibri"/>
              </a:rPr>
              <a:t>CERT.be</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Tobias Dussa (</a:t>
            </a:r>
            <a:r>
              <a:rPr sz="2600" dirty="0">
                <a:latin typeface="Calibri"/>
                <a:ea typeface="Calibri"/>
                <a:cs typeface="Calibri"/>
                <a:sym typeface="Calibri"/>
              </a:rPr>
              <a:t>KIT-CERT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L. Aaron Kaplan (</a:t>
            </a:r>
            <a:r>
              <a:rPr sz="2600" dirty="0">
                <a:latin typeface="Calibri"/>
                <a:ea typeface="Calibri"/>
                <a:cs typeface="Calibri"/>
                <a:sym typeface="Calibri"/>
              </a:rPr>
              <a:t>CERT.at</a:t>
            </a:r>
            <a:r>
              <a:rPr sz="3200" dirty="0">
                <a:latin typeface="Calibri"/>
                <a:ea typeface="Calibri"/>
                <a:cs typeface="Calibri"/>
                <a:sym typeface="Calibri"/>
              </a:rPr>
              <a:t>), </a:t>
            </a:r>
            <a:endParaRPr lang="en-US" sz="3200" dirty="0" smtClean="0">
              <a:latin typeface="Calibri"/>
              <a:ea typeface="Calibri"/>
              <a:cs typeface="Calibri"/>
              <a:sym typeface="Calibri"/>
            </a:endParaRPr>
          </a:p>
          <a:p>
            <a:pPr marL="0" lvl="0" indent="0" defTabSz="457200">
              <a:spcBef>
                <a:spcPts val="0"/>
              </a:spcBef>
              <a:buSzTx/>
              <a:buNone/>
              <a:defRPr sz="1800"/>
            </a:pPr>
            <a:r>
              <a:rPr lang="en-US" sz="3200" dirty="0" smtClean="0">
                <a:latin typeface="Calibri"/>
                <a:ea typeface="Calibri"/>
                <a:cs typeface="Calibri"/>
                <a:sym typeface="Calibri"/>
              </a:rPr>
              <a:t>Florian Mendel (</a:t>
            </a:r>
            <a:r>
              <a:rPr lang="en-US" sz="2600" dirty="0" smtClean="0">
                <a:latin typeface="Calibri"/>
                <a:ea typeface="Calibri"/>
                <a:cs typeface="Calibri"/>
                <a:sym typeface="Calibri"/>
              </a:rPr>
              <a:t>IAIK/A-Sit</a:t>
            </a:r>
            <a:r>
              <a:rPr lang="en-US" sz="3200" dirty="0" smtClean="0">
                <a:latin typeface="Calibri"/>
                <a:ea typeface="Calibri"/>
                <a:cs typeface="Calibri"/>
                <a:sym typeface="Calibri"/>
              </a:rPr>
              <a:t>)</a:t>
            </a:r>
            <a:endParaRPr sz="3200" dirty="0" smtClean="0">
              <a:latin typeface="Calibri"/>
              <a:ea typeface="Calibri"/>
              <a:cs typeface="Calibri"/>
              <a:sym typeface="Calibri"/>
            </a:endParaRPr>
          </a:p>
          <a:p>
            <a:pPr marL="0" lvl="0" indent="0" defTabSz="457200">
              <a:spcBef>
                <a:spcPts val="0"/>
              </a:spcBef>
              <a:buSzTx/>
              <a:buNone/>
              <a:defRPr sz="1800"/>
            </a:pPr>
            <a:r>
              <a:rPr sz="3200" dirty="0" smtClean="0">
                <a:latin typeface="Calibri"/>
                <a:ea typeface="Calibri"/>
                <a:cs typeface="Calibri"/>
                <a:sym typeface="Calibri"/>
              </a:rPr>
              <a:t>Christian </a:t>
            </a:r>
            <a:r>
              <a:rPr sz="3200" dirty="0">
                <a:latin typeface="Calibri"/>
                <a:ea typeface="Calibri"/>
                <a:cs typeface="Calibri"/>
                <a:sym typeface="Calibri"/>
              </a:rPr>
              <a:t>Mock (</a:t>
            </a:r>
            <a:r>
              <a:rPr sz="2600" dirty="0">
                <a:latin typeface="Calibri"/>
                <a:ea typeface="Calibri"/>
                <a:cs typeface="Calibri"/>
                <a:sym typeface="Calibri"/>
              </a:rPr>
              <a:t>coretec</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Daniel Kovacic (</a:t>
            </a:r>
            <a:r>
              <a:rPr sz="2600" dirty="0">
                <a:latin typeface="Calibri"/>
                <a:ea typeface="Calibri"/>
                <a:cs typeface="Calibri"/>
                <a:sym typeface="Calibri"/>
              </a:rPr>
              <a:t>A-Trust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Manuel Koschuch (</a:t>
            </a:r>
            <a:r>
              <a:rPr sz="2600" dirty="0">
                <a:latin typeface="Calibri"/>
                <a:ea typeface="Calibri"/>
                <a:cs typeface="Calibri"/>
                <a:sym typeface="Calibri"/>
              </a:rPr>
              <a:t>FH Campus Wien</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Adi Kriegisch (</a:t>
            </a:r>
            <a:r>
              <a:rPr sz="2600" dirty="0">
                <a:latin typeface="Calibri"/>
                <a:ea typeface="Calibri"/>
                <a:cs typeface="Calibri"/>
                <a:sym typeface="Calibri"/>
              </a:rPr>
              <a:t>VRVis</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Ramin Sabet (</a:t>
            </a:r>
            <a:r>
              <a:rPr sz="2600" dirty="0">
                <a:latin typeface="Calibri"/>
                <a:ea typeface="Calibri"/>
                <a:cs typeface="Calibri"/>
                <a:sym typeface="Calibri"/>
              </a:rPr>
              <a:t>A-Trust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Aaron Zauner (</a:t>
            </a:r>
            <a:r>
              <a:rPr sz="2600" dirty="0">
                <a:latin typeface="Calibri"/>
                <a:ea typeface="Calibri"/>
                <a:cs typeface="Calibri"/>
                <a:sym typeface="Calibri"/>
              </a:rPr>
              <a:t>azet.org</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Pepi Zawodsky (</a:t>
            </a:r>
            <a:r>
              <a:rPr sz="2600" dirty="0">
                <a:latin typeface="Calibri"/>
                <a:ea typeface="Calibri"/>
                <a:cs typeface="Calibri"/>
                <a:sym typeface="Calibri"/>
              </a:rPr>
              <a:t>maclemon.at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
            </a:r>
            <a:br>
              <a:rPr sz="3200" dirty="0">
                <a:latin typeface="Calibri"/>
                <a:ea typeface="Calibri"/>
                <a:cs typeface="Calibri"/>
                <a:sym typeface="Calibri"/>
              </a:rPr>
            </a:br>
            <a:endParaRPr sz="3200" dirty="0">
              <a:latin typeface="Calibri"/>
              <a:ea typeface="Calibri"/>
              <a:cs typeface="Calibri"/>
              <a:sym typeface="Calibri"/>
            </a:endParaRPr>
          </a:p>
          <a:p>
            <a:pPr marL="0" lvl="0" indent="0" defTabSz="457200">
              <a:spcBef>
                <a:spcPts val="0"/>
              </a:spcBef>
              <a:buSzTx/>
              <a:buNone/>
              <a:defRPr sz="1800"/>
            </a:pPr>
            <a:endParaRPr lang="en-US" dirty="0" smtClean="0">
              <a:latin typeface="Calibri"/>
              <a:ea typeface="Calibri"/>
              <a:cs typeface="Calibri"/>
              <a:sym typeface="Calibri"/>
            </a:endParaRP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dirty="0" smtClean="0">
              <a:latin typeface="Calibri"/>
              <a:ea typeface="Calibri"/>
              <a:cs typeface="Calibri"/>
              <a:sym typeface="Calibri"/>
            </a:endParaRP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sz="3200" i="1" dirty="0" smtClean="0">
              <a:latin typeface="Calibri"/>
              <a:ea typeface="Calibri"/>
              <a:cs typeface="Calibri"/>
              <a:sym typeface="Calibri"/>
            </a:endParaRPr>
          </a:p>
          <a:p>
            <a:pPr marL="0" lvl="0" indent="0" defTabSz="457200">
              <a:spcBef>
                <a:spcPts val="0"/>
              </a:spcBef>
              <a:buSzTx/>
              <a:buNone/>
              <a:defRPr sz="1800"/>
            </a:pPr>
            <a:r>
              <a:rPr lang="en-US" sz="3200" i="1" smtClean="0">
                <a:latin typeface="Calibri"/>
                <a:ea typeface="Calibri"/>
                <a:cs typeface="Calibri"/>
                <a:sym typeface="Calibri"/>
              </a:rPr>
              <a:t>And </a:t>
            </a:r>
            <a:r>
              <a:rPr lang="en-US" sz="3200" i="1" dirty="0" smtClean="0">
                <a:latin typeface="Calibri"/>
                <a:ea typeface="Calibri"/>
                <a:cs typeface="Calibri"/>
                <a:sym typeface="Calibri"/>
              </a:rPr>
              <a:t>many other contributors!!</a:t>
            </a: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sz="3200" dirty="0" smtClean="0">
              <a:latin typeface="Calibri"/>
              <a:ea typeface="Calibri"/>
              <a:cs typeface="Calibri"/>
              <a:sym typeface="Calibri"/>
            </a:endParaRPr>
          </a:p>
        </p:txBody>
      </p:sp>
    </p:spTree>
    <p:extLst>
      <p:ext uri="{BB962C8B-B14F-4D97-AF65-F5344CB8AC3E}">
        <p14:creationId xmlns:p14="http://schemas.microsoft.com/office/powerpoint/2010/main" val="190525832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title"/>
          </p:nvPr>
        </p:nvSpPr>
        <p:spPr>
          <a:xfrm>
            <a:off x="1270000" y="3410262"/>
            <a:ext cx="10464800" cy="2438400"/>
          </a:xfrm>
          <a:prstGeom prst="rect">
            <a:avLst/>
          </a:prstGeom>
        </p:spPr>
        <p:txBody>
          <a:bodyPr/>
          <a:lstStyle/>
          <a:p>
            <a:pPr lvl="0">
              <a:defRPr sz="1800"/>
            </a:pPr>
            <a:r>
              <a:rPr lang="nl-BE" sz="8400" dirty="0" smtClean="0"/>
              <a:t>More?</a:t>
            </a:r>
            <a:endParaRPr sz="8400" dirty="0"/>
          </a:p>
        </p:txBody>
      </p:sp>
    </p:spTree>
    <p:extLst>
      <p:ext uri="{BB962C8B-B14F-4D97-AF65-F5344CB8AC3E}">
        <p14:creationId xmlns:p14="http://schemas.microsoft.com/office/powerpoint/2010/main" val="222705404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pPr lvl="0">
              <a:defRPr sz="1800"/>
            </a:pPr>
            <a:r>
              <a:rPr sz="8400" dirty="0" smtClean="0"/>
              <a:t>Heartb</a:t>
            </a:r>
            <a:r>
              <a:rPr lang="en-US" sz="8400" dirty="0" smtClean="0"/>
              <a:t>leed</a:t>
            </a:r>
            <a:endParaRPr sz="8400" dirty="0"/>
          </a:p>
        </p:txBody>
      </p:sp>
      <p:sp>
        <p:nvSpPr>
          <p:cNvPr id="129" name="Shape 129"/>
          <p:cNvSpPr>
            <a:spLocks noGrp="1"/>
          </p:cNvSpPr>
          <p:nvPr>
            <p:ph type="body" idx="1"/>
          </p:nvPr>
        </p:nvSpPr>
        <p:spPr>
          <a:xfrm>
            <a:off x="1270000" y="5239543"/>
            <a:ext cx="10464800" cy="3701257"/>
          </a:xfrm>
          <a:prstGeom prst="rect">
            <a:avLst/>
          </a:prstGeom>
        </p:spPr>
        <p:txBody>
          <a:bodyPr/>
          <a:lstStyle/>
          <a:p>
            <a:pPr lvl="0">
              <a:defRPr sz="1800"/>
            </a:pPr>
            <a:r>
              <a:rPr sz="4200" dirty="0"/>
              <a:t>payload (pl) and payload_length (payload) are controlled by attacker</a:t>
            </a:r>
          </a:p>
          <a:p>
            <a:pPr lvl="0">
              <a:defRPr sz="1800"/>
            </a:pPr>
            <a:r>
              <a:rPr sz="4200" dirty="0"/>
              <a:t>memcpy will copy a part of the victim memory to the reply…</a:t>
            </a:r>
          </a:p>
        </p:txBody>
      </p:sp>
      <p:sp>
        <p:nvSpPr>
          <p:cNvPr id="130" name="Shape 130"/>
          <p:cNvSpPr/>
          <p:nvPr/>
        </p:nvSpPr>
        <p:spPr>
          <a:xfrm>
            <a:off x="345373" y="2414786"/>
            <a:ext cx="12415658" cy="22570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200" dirty="0">
                <a:latin typeface="Andale Mono"/>
                <a:ea typeface="Gill Sans Light"/>
                <a:cs typeface="Andale Mono"/>
                <a:sym typeface="Gill Sans Light"/>
              </a:rPr>
              <a:t>/* Enter response type, length and copy payload */</a:t>
            </a:r>
          </a:p>
          <a:p>
            <a:pPr lvl="0" algn="l">
              <a:defRPr sz="1800"/>
            </a:pPr>
            <a:r>
              <a:rPr sz="3600" dirty="0">
                <a:latin typeface="Andale Mono"/>
                <a:ea typeface="Gill Sans Light"/>
                <a:cs typeface="Andale Mono"/>
                <a:sym typeface="Gill Sans Light"/>
              </a:rPr>
              <a:t>*bp++ = TLS1_HB_RESPONSE;</a:t>
            </a:r>
          </a:p>
          <a:p>
            <a:pPr lvl="0" algn="l">
              <a:defRPr sz="1800"/>
            </a:pPr>
            <a:r>
              <a:rPr sz="3600" dirty="0">
                <a:latin typeface="Andale Mono"/>
                <a:ea typeface="Gill Sans Light"/>
                <a:cs typeface="Andale Mono"/>
                <a:sym typeface="Gill Sans Light"/>
              </a:rPr>
              <a:t>s2n(payload, bp);</a:t>
            </a:r>
          </a:p>
          <a:p>
            <a:pPr lvl="0" algn="l">
              <a:defRPr sz="1800"/>
            </a:pPr>
            <a:r>
              <a:rPr sz="3600" dirty="0">
                <a:latin typeface="Andale Mono"/>
                <a:ea typeface="Gill Sans Light"/>
                <a:cs typeface="Andale Mono"/>
                <a:sym typeface="Gill Sans Light"/>
              </a:rPr>
              <a:t>memcpy(bp, pl, payload);</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Shape 110"/>
          <p:cNvSpPr>
            <a:spLocks noGrp="1"/>
          </p:cNvSpPr>
          <p:nvPr>
            <p:ph type="title"/>
          </p:nvPr>
        </p:nvSpPr>
        <p:spPr>
          <a:prstGeom prst="rect">
            <a:avLst/>
          </a:prstGeom>
        </p:spPr>
        <p:txBody>
          <a:bodyPr/>
          <a:lstStyle/>
          <a:p>
            <a:pPr lvl="0">
              <a:defRPr sz="1800"/>
            </a:pPr>
            <a:r>
              <a:rPr sz="8400"/>
              <a:t>ECC</a:t>
            </a:r>
          </a:p>
        </p:txBody>
      </p:sp>
      <p:sp>
        <p:nvSpPr>
          <p:cNvPr id="111" name="Shape 111"/>
          <p:cNvSpPr>
            <a:spLocks noGrp="1"/>
          </p:cNvSpPr>
          <p:nvPr>
            <p:ph type="body" idx="1"/>
          </p:nvPr>
        </p:nvSpPr>
        <p:spPr>
          <a:prstGeom prst="rect">
            <a:avLst/>
          </a:prstGeom>
        </p:spPr>
        <p:txBody>
          <a:bodyPr/>
          <a:lstStyle/>
          <a:p>
            <a:pPr lvl="0">
              <a:defRPr sz="1800"/>
            </a:pPr>
            <a:r>
              <a:rPr sz="4200" dirty="0"/>
              <a:t>Elliptic curve cryptography (ECC)</a:t>
            </a:r>
          </a:p>
          <a:p>
            <a:pPr lvl="0">
              <a:defRPr sz="1800"/>
            </a:pPr>
            <a:r>
              <a:rPr sz="4200" dirty="0"/>
              <a:t>Finding the discrete logarithm of a random elliptic curve element </a:t>
            </a:r>
          </a:p>
          <a:p>
            <a:pPr lvl="1">
              <a:defRPr sz="1800"/>
            </a:pPr>
            <a:r>
              <a:rPr sz="4200" dirty="0"/>
              <a:t>Only knowing a base point </a:t>
            </a:r>
          </a:p>
          <a:p>
            <a:pPr lvl="1">
              <a:defRPr sz="1800"/>
            </a:pPr>
            <a:r>
              <a:rPr sz="4200" dirty="0"/>
              <a:t>Assumed to be </a:t>
            </a:r>
            <a:r>
              <a:rPr lang="en-US" sz="4200" dirty="0" smtClean="0"/>
              <a:t>hard</a:t>
            </a:r>
            <a:endParaRPr sz="4200" dirty="0"/>
          </a:p>
          <a:p>
            <a:pPr lvl="0">
              <a:defRPr sz="1800"/>
            </a:pPr>
            <a:r>
              <a:rPr sz="4200" dirty="0"/>
              <a:t>Reduced key length</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p:cNvSpPr>
          <p:nvPr>
            <p:ph type="title"/>
          </p:nvPr>
        </p:nvSpPr>
        <p:spPr>
          <a:xfrm>
            <a:off x="167640" y="50800"/>
            <a:ext cx="12679680" cy="1995163"/>
          </a:xfrm>
          <a:prstGeom prst="rect">
            <a:avLst/>
          </a:prstGeom>
        </p:spPr>
        <p:txBody>
          <a:bodyPr/>
          <a:lstStyle/>
          <a:p>
            <a:pPr lvl="0">
              <a:defRPr sz="1800"/>
            </a:pPr>
            <a:r>
              <a:rPr sz="8400" dirty="0"/>
              <a:t>Some thoughts on ECC</a:t>
            </a:r>
          </a:p>
        </p:txBody>
      </p:sp>
      <p:sp>
        <p:nvSpPr>
          <p:cNvPr id="114" name="Shape 114"/>
          <p:cNvSpPr>
            <a:spLocks noGrp="1"/>
          </p:cNvSpPr>
          <p:nvPr>
            <p:ph type="body" idx="1"/>
          </p:nvPr>
        </p:nvSpPr>
        <p:spPr>
          <a:xfrm>
            <a:off x="422274" y="2314240"/>
            <a:ext cx="12160251" cy="7142163"/>
          </a:xfrm>
          <a:prstGeom prst="rect">
            <a:avLst/>
          </a:prstGeom>
        </p:spPr>
        <p:txBody>
          <a:bodyPr/>
          <a:lstStyle/>
          <a:p>
            <a:pPr lvl="0">
              <a:defRPr sz="1800"/>
            </a:pPr>
            <a:r>
              <a:rPr sz="3600" dirty="0"/>
              <a:t>Currently this is under heavy debate</a:t>
            </a:r>
          </a:p>
          <a:p>
            <a:pPr lvl="0">
              <a:defRPr sz="1800"/>
            </a:pPr>
            <a:r>
              <a:rPr sz="3600" dirty="0"/>
              <a:t>Trust the Math</a:t>
            </a:r>
          </a:p>
          <a:p>
            <a:pPr lvl="0">
              <a:defRPr sz="1800"/>
            </a:pPr>
            <a:r>
              <a:rPr sz="3600" dirty="0" smtClean="0"/>
              <a:t>eg</a:t>
            </a:r>
            <a:r>
              <a:rPr sz="3600" dirty="0"/>
              <a:t>. NIST P-256 (http://safecurves.cr.yp.to/rigid.html)</a:t>
            </a:r>
          </a:p>
          <a:p>
            <a:pPr lvl="0">
              <a:defRPr sz="1800"/>
            </a:pPr>
            <a:r>
              <a:rPr sz="3600" dirty="0"/>
              <a:t>Coefficients generated by hashing the unexplained </a:t>
            </a:r>
            <a:r>
              <a:rPr sz="3600" dirty="0">
                <a:latin typeface="Gill Sans Light"/>
                <a:ea typeface="Gill Sans Light"/>
                <a:cs typeface="Gill Sans Light"/>
                <a:sym typeface="Gill Sans Light"/>
              </a:rPr>
              <a:t>seed c49d3608 86e70493 6a6678e1 139d26b7 819f7e90</a:t>
            </a:r>
            <a:r>
              <a:rPr sz="3600" dirty="0"/>
              <a:t>.</a:t>
            </a:r>
          </a:p>
          <a:p>
            <a:pPr lvl="0">
              <a:defRPr sz="1800"/>
            </a:pPr>
            <a:r>
              <a:rPr sz="3600" dirty="0"/>
              <a:t>Might have to change settings tomorrow</a:t>
            </a:r>
          </a:p>
          <a:p>
            <a:pPr lvl="0">
              <a:defRPr sz="1800"/>
            </a:pPr>
            <a:r>
              <a:rPr sz="3600" dirty="0"/>
              <a:t>Most Applications only work with NIST-Curves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5224</TotalTime>
  <Words>3386</Words>
  <Application>Microsoft Macintosh PowerPoint</Application>
  <PresentationFormat>Custom</PresentationFormat>
  <Paragraphs>685</Paragraphs>
  <Slides>93</Slides>
  <Notes>48</Notes>
  <HiddenSlides>0</HiddenSlides>
  <MMClips>0</MMClips>
  <ScaleCrop>false</ScaleCrop>
  <HeadingPairs>
    <vt:vector size="4" baseType="variant">
      <vt:variant>
        <vt:lpstr>Theme</vt:lpstr>
      </vt:variant>
      <vt:variant>
        <vt:i4>1</vt:i4>
      </vt:variant>
      <vt:variant>
        <vt:lpstr>Slide Titles</vt:lpstr>
      </vt:variant>
      <vt:variant>
        <vt:i4>93</vt:i4>
      </vt:variant>
    </vt:vector>
  </HeadingPairs>
  <TitlesOfParts>
    <vt:vector size="94" baseType="lpstr">
      <vt:lpstr>White</vt:lpstr>
      <vt:lpstr>BetterCrypto⋅org</vt:lpstr>
      <vt:lpstr>PowerPoint Presentation</vt:lpstr>
      <vt:lpstr>Reminders for Our Worldwide Friends</vt:lpstr>
      <vt:lpstr>This talk is recorded</vt:lpstr>
      <vt:lpstr>Why better crypto?</vt:lpstr>
      <vt:lpstr>PowerPoint Presentation</vt:lpstr>
      <vt:lpstr>But of course...</vt:lpstr>
      <vt:lpstr>PowerPoint Presentation</vt:lpstr>
      <vt:lpstr>Who (authors of bettercrypto)</vt:lpstr>
      <vt:lpstr>Agenda</vt:lpstr>
      <vt:lpstr>Pieces of History</vt:lpstr>
      <vt:lpstr>Historic ciphers</vt:lpstr>
      <vt:lpstr>Mary Queen of Scots</vt:lpstr>
      <vt:lpstr>Enigma</vt:lpstr>
      <vt:lpstr>BetterCrypto</vt:lpstr>
      <vt:lpstr>Why?</vt:lpstr>
      <vt:lpstr>The Idea</vt:lpstr>
      <vt:lpstr>That’s not…</vt:lpstr>
      <vt:lpstr>In brief</vt:lpstr>
      <vt:lpstr>2 parts</vt:lpstr>
      <vt:lpstr>How to use the bettercrypto guide?</vt:lpstr>
      <vt:lpstr>Crypto in a nutshell</vt:lpstr>
      <vt:lpstr>Goals</vt:lpstr>
      <vt:lpstr>Symmetric Crypto</vt:lpstr>
      <vt:lpstr>Asymmetric Crypto</vt:lpstr>
      <vt:lpstr>Signing</vt:lpstr>
      <vt:lpstr>Diffie-Helleman</vt:lpstr>
      <vt:lpstr>Ephemeral Diffie-Helleman</vt:lpstr>
      <vt:lpstr>Hashing</vt:lpstr>
      <vt:lpstr>TLS</vt:lpstr>
      <vt:lpstr>Forward Secrecy-Motivation: </vt:lpstr>
      <vt:lpstr>Perfect Forward Secrecy</vt:lpstr>
      <vt:lpstr>Stream vs Block Cipher</vt:lpstr>
      <vt:lpstr>RNGs</vt:lpstr>
      <vt:lpstr>(p)RNGs</vt:lpstr>
      <vt:lpstr>Some algorithms</vt:lpstr>
      <vt:lpstr>Some algorithms</vt:lpstr>
      <vt:lpstr>Algorithm vs Implementation!</vt:lpstr>
      <vt:lpstr>Cost of encryption</vt:lpstr>
      <vt:lpstr>Keylengths</vt:lpstr>
      <vt:lpstr>Keylengths</vt:lpstr>
      <vt:lpstr>PowerPoint Presentation</vt:lpstr>
      <vt:lpstr>PowerPoint Presentation</vt:lpstr>
      <vt:lpstr>BetterCrypto CipherSuite</vt:lpstr>
      <vt:lpstr>Some general thoughts on settings</vt:lpstr>
      <vt:lpstr>Cipher Suite A</vt:lpstr>
      <vt:lpstr>CiperSuite B</vt:lpstr>
      <vt:lpstr>Cipher Suite B</vt:lpstr>
      <vt:lpstr>Compatibility (B suite)</vt:lpstr>
      <vt:lpstr>Practical Settings</vt:lpstr>
      <vt:lpstr>Tools covered</vt:lpstr>
      <vt:lpstr>Tools covered</vt:lpstr>
      <vt:lpstr>Tools covered</vt:lpstr>
      <vt:lpstr>Tools covered</vt:lpstr>
      <vt:lpstr>Tools covered</vt:lpstr>
      <vt:lpstr>Tools covered</vt:lpstr>
      <vt:lpstr>Tools covered</vt:lpstr>
      <vt:lpstr>Mail Encryption</vt:lpstr>
      <vt:lpstr>Let’s have a look</vt:lpstr>
      <vt:lpstr>Apache</vt:lpstr>
      <vt:lpstr>Mail Server</vt:lpstr>
      <vt:lpstr>Mail Server</vt:lpstr>
      <vt:lpstr>SMTP client mode</vt:lpstr>
      <vt:lpstr>MSA</vt:lpstr>
      <vt:lpstr>Postfix: MX &amp; SMTP client</vt:lpstr>
      <vt:lpstr>Postfix: MSA</vt:lpstr>
      <vt:lpstr>Testing</vt:lpstr>
      <vt:lpstr>How to test? - Tools</vt:lpstr>
      <vt:lpstr>Tools: openssl s_client</vt:lpstr>
      <vt:lpstr>Tools: sslscan</vt:lpstr>
      <vt:lpstr>Tools: ssllabs</vt:lpstr>
      <vt:lpstr>ssllabs (2)</vt:lpstr>
      <vt:lpstr>Ssllabs (3)</vt:lpstr>
      <vt:lpstr>Demo</vt:lpstr>
      <vt:lpstr>GPG - Encryption</vt:lpstr>
      <vt:lpstr>GPG - Decryption</vt:lpstr>
      <vt:lpstr>GPG - Signing</vt:lpstr>
      <vt:lpstr>GPG – Check Signature</vt:lpstr>
      <vt:lpstr>GPG  Key generation</vt:lpstr>
      <vt:lpstr>GPG – Key signing</vt:lpstr>
      <vt:lpstr>GPG – Let’s do it!</vt:lpstr>
      <vt:lpstr>GPG – Sending key</vt:lpstr>
      <vt:lpstr>GPG - Integration</vt:lpstr>
      <vt:lpstr>Other nice user tools</vt:lpstr>
      <vt:lpstr>Conclusion</vt:lpstr>
      <vt:lpstr>Future ideas</vt:lpstr>
      <vt:lpstr>Current state as of 2014/05/31</vt:lpstr>
      <vt:lpstr>How to participate</vt:lpstr>
      <vt:lpstr>Thank you!</vt:lpstr>
      <vt:lpstr>More?</vt:lpstr>
      <vt:lpstr>Heartbleed</vt:lpstr>
      <vt:lpstr>ECC</vt:lpstr>
      <vt:lpstr>Some thoughts on ECC</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David Durvaux</cp:lastModifiedBy>
  <cp:revision>281</cp:revision>
  <cp:lastPrinted>2014-05-28T15:30:58Z</cp:lastPrinted>
  <dcterms:modified xsi:type="dcterms:W3CDTF">2014-06-09T15:28:11Z</dcterms:modified>
</cp:coreProperties>
</file>